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69" r:id="rId3"/>
    <p:sldId id="270" r:id="rId4"/>
    <p:sldId id="271" r:id="rId5"/>
    <p:sldId id="257" r:id="rId6"/>
    <p:sldId id="263" r:id="rId7"/>
    <p:sldId id="264" r:id="rId8"/>
    <p:sldId id="265" r:id="rId9"/>
    <p:sldId id="266" r:id="rId10"/>
    <p:sldId id="268" r:id="rId11"/>
    <p:sldId id="259" r:id="rId12"/>
    <p:sldId id="285" r:id="rId13"/>
    <p:sldId id="318" r:id="rId14"/>
    <p:sldId id="300" r:id="rId15"/>
    <p:sldId id="273" r:id="rId16"/>
    <p:sldId id="258" r:id="rId17"/>
    <p:sldId id="274" r:id="rId18"/>
    <p:sldId id="278" r:id="rId19"/>
    <p:sldId id="277" r:id="rId20"/>
    <p:sldId id="286" r:id="rId21"/>
    <p:sldId id="314" r:id="rId22"/>
    <p:sldId id="316" r:id="rId23"/>
    <p:sldId id="27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015" autoAdjust="0"/>
    <p:restoredTop sz="94660"/>
  </p:normalViewPr>
  <p:slideViewPr>
    <p:cSldViewPr snapToGrid="0">
      <p:cViewPr varScale="1">
        <p:scale>
          <a:sx n="110" d="100"/>
          <a:sy n="110" d="100"/>
        </p:scale>
        <p:origin x="52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508974116757997E-2"/>
          <c:y val="2.72222500437042E-2"/>
          <c:w val="0.71779413137150905"/>
          <c:h val="0.85086682871609798"/>
        </c:manualLayout>
      </c:layout>
      <c:areaChart>
        <c:grouping val="stacked"/>
        <c:varyColors val="0"/>
        <c:ser>
          <c:idx val="0"/>
          <c:order val="0"/>
          <c:tx>
            <c:strRef>
              <c:f>Sheet1!$B$1</c:f>
              <c:strCache>
                <c:ptCount val="1"/>
                <c:pt idx="0">
                  <c:v>Series 1</c:v>
                </c:pt>
              </c:strCache>
            </c:strRef>
          </c:tx>
          <c:spPr>
            <a:solidFill>
              <a:schemeClr val="accent1"/>
            </a:solidFill>
            <a:ln>
              <a:noFill/>
            </a:ln>
            <a:effectLst/>
          </c:spPr>
          <c:val>
            <c:numRef>
              <c:f>Sheet1!$B$2:$B$6</c:f>
              <c:numCache>
                <c:formatCode>General</c:formatCode>
                <c:ptCount val="5"/>
                <c:pt idx="0">
                  <c:v>32</c:v>
                </c:pt>
                <c:pt idx="1">
                  <c:v>32</c:v>
                </c:pt>
                <c:pt idx="2">
                  <c:v>28</c:v>
                </c:pt>
                <c:pt idx="3">
                  <c:v>10</c:v>
                </c:pt>
                <c:pt idx="4">
                  <c:v>15</c:v>
                </c:pt>
              </c:numCache>
            </c:numRef>
          </c:val>
          <c:extLst>
            <c:ext xmlns:c16="http://schemas.microsoft.com/office/drawing/2014/chart" uri="{C3380CC4-5D6E-409C-BE32-E72D297353CC}">
              <c16:uniqueId val="{00000000-6A23-4680-8B61-E36CCD8FE983}"/>
            </c:ext>
          </c:extLst>
        </c:ser>
        <c:ser>
          <c:idx val="1"/>
          <c:order val="1"/>
          <c:tx>
            <c:strRef>
              <c:f>Sheet1!$C$1</c:f>
              <c:strCache>
                <c:ptCount val="1"/>
                <c:pt idx="0">
                  <c:v>Series 2</c:v>
                </c:pt>
              </c:strCache>
            </c:strRef>
          </c:tx>
          <c:spPr>
            <a:solidFill>
              <a:schemeClr val="accent2"/>
            </a:solidFill>
            <a:ln>
              <a:noFill/>
            </a:ln>
            <a:effectLst/>
          </c:spPr>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6A23-4680-8B61-E36CCD8FE983}"/>
            </c:ext>
          </c:extLst>
        </c:ser>
        <c:ser>
          <c:idx val="2"/>
          <c:order val="2"/>
          <c:tx>
            <c:strRef>
              <c:f>Sheet1!$D$1</c:f>
              <c:strCache>
                <c:ptCount val="1"/>
                <c:pt idx="0">
                  <c:v>Series 3</c:v>
                </c:pt>
              </c:strCache>
            </c:strRef>
          </c:tx>
          <c:spPr>
            <a:solidFill>
              <a:schemeClr val="accent3"/>
            </a:solidFill>
            <a:ln w="25400">
              <a:noFill/>
            </a:ln>
            <a:effectLst/>
          </c:spPr>
          <c:val>
            <c:numRef>
              <c:f>Sheet1!$D$2:$D$6</c:f>
              <c:numCache>
                <c:formatCode>General</c:formatCode>
                <c:ptCount val="5"/>
                <c:pt idx="0">
                  <c:v>8</c:v>
                </c:pt>
                <c:pt idx="1">
                  <c:v>10</c:v>
                </c:pt>
                <c:pt idx="2">
                  <c:v>16</c:v>
                </c:pt>
                <c:pt idx="3">
                  <c:v>16</c:v>
                </c:pt>
                <c:pt idx="4">
                  <c:v>20</c:v>
                </c:pt>
              </c:numCache>
            </c:numRef>
          </c:val>
          <c:extLst>
            <c:ext xmlns:c16="http://schemas.microsoft.com/office/drawing/2014/chart" uri="{C3380CC4-5D6E-409C-BE32-E72D297353CC}">
              <c16:uniqueId val="{00000002-6A23-4680-8B61-E36CCD8FE983}"/>
            </c:ext>
          </c:extLst>
        </c:ser>
        <c:ser>
          <c:idx val="3"/>
          <c:order val="3"/>
          <c:tx>
            <c:strRef>
              <c:f>Sheet1!$E$1</c:f>
              <c:strCache>
                <c:ptCount val="1"/>
                <c:pt idx="0">
                  <c:v>Series 4</c:v>
                </c:pt>
              </c:strCache>
            </c:strRef>
          </c:tx>
          <c:spPr>
            <a:solidFill>
              <a:schemeClr val="accent4"/>
            </a:solidFill>
            <a:ln w="25400">
              <a:noFill/>
            </a:ln>
            <a:effectLst/>
          </c:spPr>
          <c:val>
            <c:numRef>
              <c:f>Sheet1!$E$2:$E$6</c:f>
              <c:numCache>
                <c:formatCode>General</c:formatCode>
                <c:ptCount val="5"/>
                <c:pt idx="0">
                  <c:v>18</c:v>
                </c:pt>
                <c:pt idx="1">
                  <c:v>22</c:v>
                </c:pt>
                <c:pt idx="2">
                  <c:v>16</c:v>
                </c:pt>
                <c:pt idx="3">
                  <c:v>18</c:v>
                </c:pt>
                <c:pt idx="4">
                  <c:v>25</c:v>
                </c:pt>
              </c:numCache>
            </c:numRef>
          </c:val>
          <c:extLst>
            <c:ext xmlns:c16="http://schemas.microsoft.com/office/drawing/2014/chart" uri="{C3380CC4-5D6E-409C-BE32-E72D297353CC}">
              <c16:uniqueId val="{00000003-6A23-4680-8B61-E36CCD8FE983}"/>
            </c:ext>
          </c:extLst>
        </c:ser>
        <c:dLbls>
          <c:showLegendKey val="0"/>
          <c:showVal val="0"/>
          <c:showCatName val="0"/>
          <c:showSerName val="0"/>
          <c:showPercent val="0"/>
          <c:showBubbleSize val="0"/>
        </c:dLbls>
        <c:axId val="529681216"/>
        <c:axId val="529683776"/>
      </c:areaChart>
      <c:catAx>
        <c:axId val="529681216"/>
        <c:scaling>
          <c:orientation val="minMax"/>
        </c:scaling>
        <c:delete val="0"/>
        <c:axPos val="b"/>
        <c:numFmt formatCode="0"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29683776"/>
        <c:crosses val="autoZero"/>
        <c:auto val="1"/>
        <c:lblAlgn val="ctr"/>
        <c:lblOffset val="100"/>
        <c:noMultiLvlLbl val="0"/>
      </c:catAx>
      <c:valAx>
        <c:axId val="5296837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29681216"/>
        <c:crosses val="autoZero"/>
        <c:crossBetween val="midCat"/>
      </c:valAx>
      <c:spPr>
        <a:noFill/>
        <a:ln>
          <a:noFill/>
        </a:ln>
        <a:effectLst/>
      </c:spPr>
    </c:plotArea>
    <c:legend>
      <c:legendPos val="b"/>
      <c:layout>
        <c:manualLayout>
          <c:xMode val="edge"/>
          <c:yMode val="edge"/>
          <c:x val="0.82633102597429198"/>
          <c:y val="0.31219756749751398"/>
          <c:w val="0.110434649992375"/>
          <c:h val="0.282440382997247"/>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6834441056563897E-2"/>
          <c:y val="3.3583708165233199E-2"/>
          <c:w val="0.651859689413823"/>
          <c:h val="0.91648758725496604"/>
        </c:manualLayout>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964-4384-9F08-9C124649BA7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964-4384-9F08-9C124649BA7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D964-4384-9F08-9C124649BA7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964-4384-9F08-9C124649BA70}"/>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8.2000000000000011</c:v>
                </c:pt>
                <c:pt idx="1">
                  <c:v>3.2</c:v>
                </c:pt>
                <c:pt idx="2">
                  <c:v>1.4</c:v>
                </c:pt>
                <c:pt idx="3">
                  <c:v>1.2</c:v>
                </c:pt>
              </c:numCache>
            </c:numRef>
          </c:val>
          <c:extLst>
            <c:ext xmlns:c16="http://schemas.microsoft.com/office/drawing/2014/chart" uri="{C3380CC4-5D6E-409C-BE32-E72D297353CC}">
              <c16:uniqueId val="{00000008-D964-4384-9F08-9C124649BA70}"/>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76994942038495195"/>
          <c:y val="0.32817553876139499"/>
          <c:w val="0.206649305555556"/>
          <c:h val="0.29104406900712498"/>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gif>
</file>

<file path=ppt/media/image12.gif>
</file>

<file path=ppt/media/image13.jpe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65E631-EC6C-4D82-A71C-0148F5F37482}" type="datetimeFigureOut">
              <a:rPr lang="en-US" smtClean="0"/>
              <a:t>12/7/18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6A3605-7A28-403B-8AF8-3C2A1E66453A}" type="slidenum">
              <a:rPr lang="en-US" smtClean="0"/>
              <a:t>‹#›</a:t>
            </a:fld>
            <a:endParaRPr lang="en-US"/>
          </a:p>
        </p:txBody>
      </p:sp>
    </p:spTree>
    <p:extLst>
      <p:ext uri="{BB962C8B-B14F-4D97-AF65-F5344CB8AC3E}">
        <p14:creationId xmlns:p14="http://schemas.microsoft.com/office/powerpoint/2010/main" val="2936207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6" name="Date Placeholder 5"/>
          <p:cNvSpPr>
            <a:spLocks noGrp="1"/>
          </p:cNvSpPr>
          <p:nvPr>
            <p:ph type="dt" idx="12"/>
          </p:nvPr>
        </p:nvSpPr>
        <p:spPr/>
        <p:txBody>
          <a:bodyPr/>
          <a:lstStyle/>
          <a:p>
            <a:fld id="{3BD950D3-DA1E-4FF2-BCDB-2952E0DE45D2}" type="datetime8">
              <a:rPr lang="en-US" smtClean="0"/>
              <a:t>12/7/18 2:48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6</a:t>
            </a:fld>
            <a:endParaRPr lang="en-US"/>
          </a:p>
        </p:txBody>
      </p:sp>
    </p:spTree>
    <p:extLst>
      <p:ext uri="{BB962C8B-B14F-4D97-AF65-F5344CB8AC3E}">
        <p14:creationId xmlns:p14="http://schemas.microsoft.com/office/powerpoint/2010/main" val="1384094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 Saturday</a:t>
            </a:r>
            <a:r>
              <a:rPr lang="en-US" baseline="0"/>
              <a:t> morning, November 12th 2016, four days after the results of the U.S. presidential election, I read this on Twitter.</a:t>
            </a:r>
          </a:p>
          <a:p>
            <a:endParaRPr lang="en-US" baseline="0"/>
          </a:p>
          <a:p>
            <a:r>
              <a:rPr lang="en-US" baseline="0"/>
              <a:t>Surely this has to be an easy Bing search. Is it true that lower-level U.S. presidential election results are no where to be found? I see them everywhere: </a:t>
            </a:r>
            <a:r>
              <a:rPr lang="en-US" baseline="0" err="1"/>
              <a:t>NYTimes</a:t>
            </a:r>
            <a:r>
              <a:rPr lang="en-US" baseline="0"/>
              <a:t>, Washington Post, CNN, BBC, etc. </a:t>
            </a:r>
          </a:p>
          <a:p>
            <a:endParaRPr lang="en-US" baseline="0"/>
          </a:p>
          <a:p>
            <a:r>
              <a:rPr lang="en-US" baseline="0"/>
              <a:t>After </a:t>
            </a:r>
            <a:r>
              <a:rPr lang="en-US" baseline="0" err="1"/>
              <a:t>putzing</a:t>
            </a:r>
            <a:r>
              <a:rPr lang="en-US" baseline="0"/>
              <a:t> around for 20 or so minutes, I found out that yes, that data is available, but it's not open data. It's not available for me and you.</a:t>
            </a:r>
          </a:p>
          <a:p>
            <a:endParaRPr lang="en-US" baseline="0"/>
          </a:p>
          <a:p>
            <a:r>
              <a:rPr lang="en-US" baseline="0"/>
              <a:t>So, with the blessing of my wife and kids, I set out that day to change that.</a:t>
            </a:r>
            <a:endParaRPr lang="en-US"/>
          </a:p>
        </p:txBody>
      </p:sp>
      <p:sp>
        <p:nvSpPr>
          <p:cNvPr id="4" name="Slide Number Placeholder 3"/>
          <p:cNvSpPr>
            <a:spLocks noGrp="1"/>
          </p:cNvSpPr>
          <p:nvPr>
            <p:ph type="sldNum" sz="quarter" idx="10"/>
          </p:nvPr>
        </p:nvSpPr>
        <p:spPr/>
        <p:txBody>
          <a:bodyPr/>
          <a:lstStyle/>
          <a:p>
            <a:fld id="{7E6A3605-7A28-403B-8AF8-3C2A1E66453A}" type="slidenum">
              <a:rPr lang="en-US" smtClean="0"/>
              <a:t>12</a:t>
            </a:fld>
            <a:endParaRPr lang="en-US"/>
          </a:p>
        </p:txBody>
      </p:sp>
    </p:spTree>
    <p:extLst>
      <p:ext uri="{BB962C8B-B14F-4D97-AF65-F5344CB8AC3E}">
        <p14:creationId xmlns:p14="http://schemas.microsoft.com/office/powerpoint/2010/main" val="229512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a:t>WHAT'S THE STORY?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So I set about trying to explain the results of the election through visuals and analysis. And what did I learn? Not only was county-level U.S. 2016 election data nowhere to be found, simple maps that showed these results, or these results with other data were non existent. So I created those as well.</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Subscribers to the </a:t>
            </a:r>
            <a:r>
              <a:rPr lang="en-US" baseline="0" err="1"/>
              <a:t>NYTimes</a:t>
            </a:r>
            <a:r>
              <a:rPr lang="en-US" baseline="0"/>
              <a:t> or the Washington Post shouldn't be the only ones who have access to county-level election data or maps.</a:t>
            </a:r>
          </a:p>
          <a:p>
            <a:endParaRPr lang="en-US" baseline="0"/>
          </a:p>
          <a:p>
            <a:r>
              <a:rPr lang="en-US" baseline="0"/>
              <a:t>After 120+ hours scraping websites with Python, creating interactive maps with JavaScript, and performing analysis in R, I realized a few important lessons:</a:t>
            </a:r>
          </a:p>
          <a:p>
            <a:r>
              <a:rPr lang="en-US" baseline="0"/>
              <a:t>	- it's hard to update this data</a:t>
            </a:r>
          </a:p>
          <a:p>
            <a:r>
              <a:rPr lang="en-US" baseline="0"/>
              <a:t>	- it's even harder to update the map</a:t>
            </a:r>
          </a:p>
          <a:p>
            <a:r>
              <a:rPr lang="en-US" baseline="0"/>
              <a:t>	- it's super duper hard to perform advanced analytics and share it with the world.</a:t>
            </a:r>
          </a:p>
          <a:p>
            <a:endParaRPr lang="en-US" baseline="0"/>
          </a:p>
          <a:p>
            <a:r>
              <a:rPr lang="en-US" baseline="0"/>
              <a:t>WHY IS THIS IMPORTANT?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Power BI offers us a better way. With Power BI, you can get and update the data more more easily, update the maps with great third party visuals, and perform advanced analytics that you can share with the world.</a:t>
            </a:r>
          </a:p>
          <a:p>
            <a:endParaRPr lang="en-US" baseline="0"/>
          </a:p>
          <a:p>
            <a:r>
              <a:rPr lang="en-US" baseline="0"/>
              <a:t>TAKEAWAY: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We have the power to make data and advanced analytics more open, more robust, and more widely available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a:p>
        </p:txBody>
      </p:sp>
      <p:sp>
        <p:nvSpPr>
          <p:cNvPr id="4" name="Slide Number Placeholder 3"/>
          <p:cNvSpPr>
            <a:spLocks noGrp="1"/>
          </p:cNvSpPr>
          <p:nvPr>
            <p:ph type="sldNum" sz="quarter" idx="10"/>
          </p:nvPr>
        </p:nvSpPr>
        <p:spPr/>
        <p:txBody>
          <a:bodyPr/>
          <a:lstStyle/>
          <a:p>
            <a:fld id="{7E6A3605-7A28-403B-8AF8-3C2A1E66453A}" type="slidenum">
              <a:rPr lang="en-US" smtClean="0"/>
              <a:t>13</a:t>
            </a:fld>
            <a:endParaRPr lang="en-US"/>
          </a:p>
        </p:txBody>
      </p:sp>
    </p:spTree>
    <p:extLst>
      <p:ext uri="{BB962C8B-B14F-4D97-AF65-F5344CB8AC3E}">
        <p14:creationId xmlns:p14="http://schemas.microsoft.com/office/powerpoint/2010/main" val="26963487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a:t>WHAT'S THE STORY?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So I set about trying to explain the results of the election through visuals and analysis. And what did I learn? Not only was county-level U.S. 2016 election data nowhere to be found, simple maps that showed these results, or these results with other data were non existent. So I created those as well.</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Subscribers to the </a:t>
            </a:r>
            <a:r>
              <a:rPr lang="en-US" baseline="0" err="1"/>
              <a:t>NYTimes</a:t>
            </a:r>
            <a:r>
              <a:rPr lang="en-US" baseline="0"/>
              <a:t> or the Washington Post shouldn't be the only ones who have access to county-level election data or maps.</a:t>
            </a:r>
          </a:p>
          <a:p>
            <a:endParaRPr lang="en-US" baseline="0"/>
          </a:p>
          <a:p>
            <a:r>
              <a:rPr lang="en-US" baseline="0"/>
              <a:t>After 120+ hours scraping websites with Python, creating interactive maps with JavaScript, and performing analysis in R, I realized a few important lessons:</a:t>
            </a:r>
          </a:p>
          <a:p>
            <a:r>
              <a:rPr lang="en-US" baseline="0"/>
              <a:t>	- it's hard to update this data</a:t>
            </a:r>
          </a:p>
          <a:p>
            <a:r>
              <a:rPr lang="en-US" baseline="0"/>
              <a:t>	- it's even harder to update the map</a:t>
            </a:r>
          </a:p>
          <a:p>
            <a:r>
              <a:rPr lang="en-US" baseline="0"/>
              <a:t>	- it's super duper hard to perform advanced analytics and share it with the world.</a:t>
            </a:r>
          </a:p>
          <a:p>
            <a:endParaRPr lang="en-US" baseline="0"/>
          </a:p>
          <a:p>
            <a:r>
              <a:rPr lang="en-US" baseline="0"/>
              <a:t>WHY IS THIS IMPORTANT?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Power BI offers us a better way. With Power BI, you can get and update the data more more easily, update the maps with great third party visuals, and perform advanced analytics that you can share with the world.</a:t>
            </a:r>
          </a:p>
          <a:p>
            <a:endParaRPr lang="en-US" baseline="0"/>
          </a:p>
          <a:p>
            <a:r>
              <a:rPr lang="en-US" baseline="0"/>
              <a:t>TAKEAWAY: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a:t>We have the power to make data and advanced analytics more open, more robust, and more widely available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a:p>
        </p:txBody>
      </p:sp>
      <p:sp>
        <p:nvSpPr>
          <p:cNvPr id="4" name="Slide Number Placeholder 3"/>
          <p:cNvSpPr>
            <a:spLocks noGrp="1"/>
          </p:cNvSpPr>
          <p:nvPr>
            <p:ph type="sldNum" sz="quarter" idx="10"/>
          </p:nvPr>
        </p:nvSpPr>
        <p:spPr/>
        <p:txBody>
          <a:bodyPr/>
          <a:lstStyle/>
          <a:p>
            <a:fld id="{7E6A3605-7A28-403B-8AF8-3C2A1E66453A}" type="slidenum">
              <a:rPr lang="en-US" smtClean="0"/>
              <a:t>14</a:t>
            </a:fld>
            <a:endParaRPr lang="en-US"/>
          </a:p>
        </p:txBody>
      </p:sp>
    </p:spTree>
    <p:extLst>
      <p:ext uri="{BB962C8B-B14F-4D97-AF65-F5344CB8AC3E}">
        <p14:creationId xmlns:p14="http://schemas.microsoft.com/office/powerpoint/2010/main" val="397279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Create beautiful thematic maps in Power BI</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a:p>
          <a:p>
            <a:r>
              <a:rPr lang="en-US"/>
              <a:t>Understand what out of the box tools</a:t>
            </a:r>
            <a:r>
              <a:rPr lang="en-US" baseline="0"/>
              <a:t> are available to enhance analysis</a:t>
            </a:r>
          </a:p>
        </p:txBody>
      </p:sp>
      <p:sp>
        <p:nvSpPr>
          <p:cNvPr id="4" name="Slide Number Placeholder 3"/>
          <p:cNvSpPr>
            <a:spLocks noGrp="1"/>
          </p:cNvSpPr>
          <p:nvPr>
            <p:ph type="sldNum" sz="quarter" idx="10"/>
          </p:nvPr>
        </p:nvSpPr>
        <p:spPr/>
        <p:txBody>
          <a:bodyPr/>
          <a:lstStyle/>
          <a:p>
            <a:fld id="{7E6A3605-7A28-403B-8AF8-3C2A1E66453A}" type="slidenum">
              <a:rPr lang="en-US" smtClean="0"/>
              <a:t>15</a:t>
            </a:fld>
            <a:endParaRPr lang="en-US"/>
          </a:p>
        </p:txBody>
      </p:sp>
    </p:spTree>
    <p:extLst>
      <p:ext uri="{BB962C8B-B14F-4D97-AF65-F5344CB8AC3E}">
        <p14:creationId xmlns:p14="http://schemas.microsoft.com/office/powerpoint/2010/main" val="14762438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Data</a:t>
            </a:r>
            <a:r>
              <a:rPr lang="en-US" baseline="0"/>
              <a:t> Scientist at </a:t>
            </a:r>
            <a:r>
              <a:rPr lang="en-US" baseline="0" err="1"/>
              <a:t>emdata</a:t>
            </a:r>
            <a:endParaRPr lang="en-US" baseline="0"/>
          </a:p>
          <a:p>
            <a:endParaRPr lang="en-US" baseline="0"/>
          </a:p>
          <a:p>
            <a:r>
              <a:rPr lang="en-US" baseline="0"/>
              <a:t>We love Power BI helps us easily build impactful data applications that we allow us to scale at a fraction of the time, energy, and cost</a:t>
            </a:r>
          </a:p>
          <a:p>
            <a:endParaRPr lang="en-US" baseline="0"/>
          </a:p>
          <a:p>
            <a:r>
              <a:rPr lang="en-US" baseline="0"/>
              <a:t>And we love working with organizations that are making a difference in the world -- for us Power BI is the way for everyone to do more, better</a:t>
            </a:r>
            <a:endParaRPr lang="en-US"/>
          </a:p>
        </p:txBody>
      </p:sp>
      <p:sp>
        <p:nvSpPr>
          <p:cNvPr id="4" name="Slide Number Placeholder 3"/>
          <p:cNvSpPr>
            <a:spLocks noGrp="1"/>
          </p:cNvSpPr>
          <p:nvPr>
            <p:ph type="sldNum" sz="quarter" idx="10"/>
          </p:nvPr>
        </p:nvSpPr>
        <p:spPr/>
        <p:txBody>
          <a:bodyPr/>
          <a:lstStyle/>
          <a:p>
            <a:fld id="{7E6A3605-7A28-403B-8AF8-3C2A1E66453A}" type="slidenum">
              <a:rPr lang="en-US" smtClean="0"/>
              <a:t>16</a:t>
            </a:fld>
            <a:endParaRPr lang="en-US"/>
          </a:p>
        </p:txBody>
      </p:sp>
    </p:spTree>
    <p:extLst>
      <p:ext uri="{BB962C8B-B14F-4D97-AF65-F5344CB8AC3E}">
        <p14:creationId xmlns:p14="http://schemas.microsoft.com/office/powerpoint/2010/main" val="1411085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a:t>
            </a:r>
            <a:r>
              <a:rPr lang="en-US" baseline="0" dirty="0"/>
              <a:t> that tweet that started this talk? The one where DJ </a:t>
            </a:r>
            <a:r>
              <a:rPr lang="en-US" baseline="0" dirty="0" err="1"/>
              <a:t>Patil</a:t>
            </a:r>
            <a:r>
              <a:rPr lang="en-US" baseline="0" dirty="0"/>
              <a:t> asks where we can find 2016 election data?</a:t>
            </a:r>
          </a:p>
          <a:p>
            <a:endParaRPr lang="en-US" baseline="0" dirty="0"/>
          </a:p>
          <a:p>
            <a:r>
              <a:rPr lang="en-US" baseline="0" dirty="0"/>
              <a:t>Well I responded a day later.</a:t>
            </a:r>
          </a:p>
          <a:p>
            <a:endParaRPr lang="en-US" baseline="0" dirty="0"/>
          </a:p>
          <a:p>
            <a:r>
              <a:rPr lang="en-US" baseline="0" dirty="0"/>
              <a:t>I'm absolutely convinced that if I had started this project with Power BI, I would have responded that same day with not only the data, but a full Power BI application ready to share</a:t>
            </a:r>
            <a:endParaRPr lang="en-US" dirty="0"/>
          </a:p>
        </p:txBody>
      </p:sp>
      <p:sp>
        <p:nvSpPr>
          <p:cNvPr id="4" name="Slide Number Placeholder 3"/>
          <p:cNvSpPr>
            <a:spLocks noGrp="1"/>
          </p:cNvSpPr>
          <p:nvPr>
            <p:ph type="sldNum" sz="quarter" idx="10"/>
          </p:nvPr>
        </p:nvSpPr>
        <p:spPr/>
        <p:txBody>
          <a:bodyPr/>
          <a:lstStyle/>
          <a:p>
            <a:fld id="{7E6A3605-7A28-403B-8AF8-3C2A1E66453A}" type="slidenum">
              <a:rPr lang="en-US" smtClean="0"/>
              <a:t>20</a:t>
            </a:fld>
            <a:endParaRPr lang="en-US"/>
          </a:p>
        </p:txBody>
      </p:sp>
    </p:spTree>
    <p:extLst>
      <p:ext uri="{BB962C8B-B14F-4D97-AF65-F5344CB8AC3E}">
        <p14:creationId xmlns:p14="http://schemas.microsoft.com/office/powerpoint/2010/main" val="15332859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Create beautiful thematic maps in Power BI</a:t>
            </a:r>
          </a:p>
          <a:p>
            <a:r>
              <a:rPr lang="en-US"/>
              <a:t>Use those maps for impactful spatial analysis</a:t>
            </a:r>
          </a:p>
          <a:p>
            <a:r>
              <a:rPr lang="en-US"/>
              <a:t>Understand how to mix in machine learning to your Power BI reports</a:t>
            </a:r>
          </a:p>
          <a:p>
            <a:endParaRPr lang="en-US"/>
          </a:p>
        </p:txBody>
      </p:sp>
      <p:sp>
        <p:nvSpPr>
          <p:cNvPr id="4" name="Slide Number Placeholder 3"/>
          <p:cNvSpPr>
            <a:spLocks noGrp="1"/>
          </p:cNvSpPr>
          <p:nvPr>
            <p:ph type="sldNum" sz="quarter" idx="10"/>
          </p:nvPr>
        </p:nvSpPr>
        <p:spPr/>
        <p:txBody>
          <a:bodyPr/>
          <a:lstStyle/>
          <a:p>
            <a:fld id="{7E6A3605-7A28-403B-8AF8-3C2A1E66453A}" type="slidenum">
              <a:rPr lang="en-US" smtClean="0"/>
              <a:t>21</a:t>
            </a:fld>
            <a:endParaRPr lang="en-US"/>
          </a:p>
        </p:txBody>
      </p:sp>
    </p:spTree>
    <p:extLst>
      <p:ext uri="{BB962C8B-B14F-4D97-AF65-F5344CB8AC3E}">
        <p14:creationId xmlns:p14="http://schemas.microsoft.com/office/powerpoint/2010/main" val="7701168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s://www.pugworldtour.com/home"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hyperlink" Target="https://www.pugworldtour.com/home" TargetMode="Externa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g"/><Relationship Id="rId1" Type="http://schemas.openxmlformats.org/officeDocument/2006/relationships/slideMaster" Target="../slideMasters/slideMaster1.xml"/><Relationship Id="rId4" Type="http://schemas.openxmlformats.org/officeDocument/2006/relationships/hyperlink" Target="https://www.pugworldtour.com/home"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AE6D8-E5BC-47A3-9850-489A13B02FB5}"/>
              </a:ext>
            </a:extLst>
          </p:cNvPr>
          <p:cNvSpPr>
            <a:spLocks noGrp="1"/>
          </p:cNvSpPr>
          <p:nvPr>
            <p:ph type="title"/>
          </p:nvPr>
        </p:nvSpPr>
        <p:spPr/>
        <p:txBody>
          <a:bodyPr/>
          <a:lstStyle/>
          <a:p>
            <a:r>
              <a:rPr lang="en-US"/>
              <a:t>Click to edit Master title style</a:t>
            </a:r>
          </a:p>
        </p:txBody>
      </p:sp>
      <p:pic>
        <p:nvPicPr>
          <p:cNvPr id="4" name="Picture 3" descr="A close up of text on a black background&#10;&#10;Description generated with high confidence">
            <a:extLst>
              <a:ext uri="{FF2B5EF4-FFF2-40B4-BE49-F238E27FC236}">
                <a16:creationId xmlns:a16="http://schemas.microsoft.com/office/drawing/2014/main" id="{27E9E1C5-BB11-4066-96CD-35C117B47F5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1" y="0"/>
            <a:ext cx="12187769" cy="6860382"/>
          </a:xfrm>
          <a:prstGeom prst="rect">
            <a:avLst/>
          </a:prstGeom>
        </p:spPr>
      </p:pic>
    </p:spTree>
    <p:extLst>
      <p:ext uri="{BB962C8B-B14F-4D97-AF65-F5344CB8AC3E}">
        <p14:creationId xmlns:p14="http://schemas.microsoft.com/office/powerpoint/2010/main" val="962573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BC6C-C462-4C77-8B8B-149A545C6D7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09192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B6A464D-3099-428D-81E8-FEE66565057C}"/>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5EF4BD5B-761D-4154-A5D9-E197119F52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11" name="TextBox 10">
            <a:hlinkClick r:id="rId3"/>
            <a:extLst>
              <a:ext uri="{FF2B5EF4-FFF2-40B4-BE49-F238E27FC236}">
                <a16:creationId xmlns:a16="http://schemas.microsoft.com/office/drawing/2014/main" id="{974E4BEB-FCFD-4F69-8376-FD811B8162FF}"/>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12" name="TextBox 11">
            <a:extLst>
              <a:ext uri="{FF2B5EF4-FFF2-40B4-BE49-F238E27FC236}">
                <a16:creationId xmlns:a16="http://schemas.microsoft.com/office/drawing/2014/main" id="{2E11E423-7DBD-424C-B2D6-23EA66EE2F8E}"/>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38351519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ank Accent 1">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B97E0B-713F-427C-918B-91189971AB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4" name="TextBox 3">
            <a:hlinkClick r:id="rId3"/>
            <a:extLst>
              <a:ext uri="{FF2B5EF4-FFF2-40B4-BE49-F238E27FC236}">
                <a16:creationId xmlns:a16="http://schemas.microsoft.com/office/drawing/2014/main" id="{E4C9CA2B-A154-4857-B7E3-F996953428B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5" name="TextBox 4">
            <a:extLst>
              <a:ext uri="{FF2B5EF4-FFF2-40B4-BE49-F238E27FC236}">
                <a16:creationId xmlns:a16="http://schemas.microsoft.com/office/drawing/2014/main" id="{CAA172D7-BF5A-409C-B320-A64701E8BE26}"/>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136773996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lank Accent 2">
    <p:bg>
      <p:bgPr>
        <a:solidFill>
          <a:schemeClr val="accent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DCC0C3-6699-4FF9-BB0D-B99B26BD90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4" name="TextBox 3">
            <a:hlinkClick r:id="rId3"/>
            <a:extLst>
              <a:ext uri="{FF2B5EF4-FFF2-40B4-BE49-F238E27FC236}">
                <a16:creationId xmlns:a16="http://schemas.microsoft.com/office/drawing/2014/main" id="{1322BC0A-9F87-423D-B85C-E950140094EB}"/>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2"/>
                </a:solidFill>
              </a:rPr>
              <a:t>PowerBIWorldTour</a:t>
            </a:r>
            <a:r>
              <a:rPr lang="en-US">
                <a:solidFill>
                  <a:schemeClr val="bg2"/>
                </a:solidFill>
              </a:rPr>
              <a:t>.com</a:t>
            </a:r>
          </a:p>
        </p:txBody>
      </p:sp>
      <p:sp>
        <p:nvSpPr>
          <p:cNvPr id="5" name="TextBox 4">
            <a:extLst>
              <a:ext uri="{FF2B5EF4-FFF2-40B4-BE49-F238E27FC236}">
                <a16:creationId xmlns:a16="http://schemas.microsoft.com/office/drawing/2014/main" id="{9503B992-D7A2-4559-ABFB-0E0F92B4E6F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Tree>
    <p:extLst>
      <p:ext uri="{BB962C8B-B14F-4D97-AF65-F5344CB8AC3E}">
        <p14:creationId xmlns:p14="http://schemas.microsoft.com/office/powerpoint/2010/main" val="2713193467"/>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emo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B6A464D-3099-428D-81E8-FEE66565057C}"/>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5EF4BD5B-761D-4154-A5D9-E197119F52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11" name="TextBox 10">
            <a:hlinkClick r:id="rId3"/>
            <a:extLst>
              <a:ext uri="{FF2B5EF4-FFF2-40B4-BE49-F238E27FC236}">
                <a16:creationId xmlns:a16="http://schemas.microsoft.com/office/drawing/2014/main" id="{974E4BEB-FCFD-4F69-8376-FD811B8162FF}"/>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12" name="TextBox 11">
            <a:extLst>
              <a:ext uri="{FF2B5EF4-FFF2-40B4-BE49-F238E27FC236}">
                <a16:creationId xmlns:a16="http://schemas.microsoft.com/office/drawing/2014/main" id="{2E11E423-7DBD-424C-B2D6-23EA66EE2F8E}"/>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6" name="Title 1">
            <a:extLst>
              <a:ext uri="{FF2B5EF4-FFF2-40B4-BE49-F238E27FC236}">
                <a16:creationId xmlns:a16="http://schemas.microsoft.com/office/drawing/2014/main" id="{241F2EFF-28A9-4B44-AA59-502553A84924}"/>
              </a:ext>
            </a:extLst>
          </p:cNvPr>
          <p:cNvSpPr>
            <a:spLocks noGrp="1"/>
          </p:cNvSpPr>
          <p:nvPr>
            <p:ph type="title" hasCustomPrompt="1"/>
          </p:nvPr>
        </p:nvSpPr>
        <p:spPr>
          <a:xfrm>
            <a:off x="269240" y="1186356"/>
            <a:ext cx="9859116" cy="1158793"/>
          </a:xfrm>
        </p:spPr>
        <p:txBody>
          <a:bodyPr>
            <a:normAutofit/>
          </a:bodyPr>
          <a:lstStyle>
            <a:lvl1pPr>
              <a:defRPr sz="6000"/>
            </a:lvl1pPr>
          </a:lstStyle>
          <a:p>
            <a:r>
              <a:rPr lang="en-US" dirty="0"/>
              <a:t>Demo Title</a:t>
            </a:r>
          </a:p>
        </p:txBody>
      </p:sp>
    </p:spTree>
    <p:extLst>
      <p:ext uri="{BB962C8B-B14F-4D97-AF65-F5344CB8AC3E}">
        <p14:creationId xmlns:p14="http://schemas.microsoft.com/office/powerpoint/2010/main" val="31969630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emo Slide Accent 1">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B97E0B-713F-427C-918B-91189971AB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4" name="TextBox 3">
            <a:hlinkClick r:id="rId3"/>
            <a:extLst>
              <a:ext uri="{FF2B5EF4-FFF2-40B4-BE49-F238E27FC236}">
                <a16:creationId xmlns:a16="http://schemas.microsoft.com/office/drawing/2014/main" id="{E4C9CA2B-A154-4857-B7E3-F996953428B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5" name="TextBox 4">
            <a:extLst>
              <a:ext uri="{FF2B5EF4-FFF2-40B4-BE49-F238E27FC236}">
                <a16:creationId xmlns:a16="http://schemas.microsoft.com/office/drawing/2014/main" id="{CAA172D7-BF5A-409C-B320-A64701E8BE26}"/>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6" name="Title 1">
            <a:extLst>
              <a:ext uri="{FF2B5EF4-FFF2-40B4-BE49-F238E27FC236}">
                <a16:creationId xmlns:a16="http://schemas.microsoft.com/office/drawing/2014/main" id="{5EC24C18-FD44-46A3-9709-0BFE84DFAE13}"/>
              </a:ext>
            </a:extLst>
          </p:cNvPr>
          <p:cNvSpPr>
            <a:spLocks noGrp="1"/>
          </p:cNvSpPr>
          <p:nvPr>
            <p:ph type="title" hasCustomPrompt="1"/>
          </p:nvPr>
        </p:nvSpPr>
        <p:spPr>
          <a:xfrm>
            <a:off x="269240" y="1186356"/>
            <a:ext cx="9859116" cy="1158793"/>
          </a:xfrm>
        </p:spPr>
        <p:txBody>
          <a:bodyPr>
            <a:normAutofit/>
          </a:bodyPr>
          <a:lstStyle>
            <a:lvl1pPr>
              <a:defRPr sz="6000"/>
            </a:lvl1pPr>
          </a:lstStyle>
          <a:p>
            <a:r>
              <a:rPr lang="en-US" dirty="0"/>
              <a:t>Demo Title</a:t>
            </a:r>
          </a:p>
        </p:txBody>
      </p:sp>
    </p:spTree>
    <p:extLst>
      <p:ext uri="{BB962C8B-B14F-4D97-AF65-F5344CB8AC3E}">
        <p14:creationId xmlns:p14="http://schemas.microsoft.com/office/powerpoint/2010/main" val="1047383677"/>
      </p:ext>
    </p:extLst>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Demo Slide Accent 2">
    <p:bg>
      <p:bgPr>
        <a:solidFill>
          <a:schemeClr val="accent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DCC0C3-6699-4FF9-BB0D-B99B26BD90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4" name="TextBox 3">
            <a:hlinkClick r:id="rId3"/>
            <a:extLst>
              <a:ext uri="{FF2B5EF4-FFF2-40B4-BE49-F238E27FC236}">
                <a16:creationId xmlns:a16="http://schemas.microsoft.com/office/drawing/2014/main" id="{1322BC0A-9F87-423D-B85C-E950140094EB}"/>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2"/>
                </a:solidFill>
              </a:rPr>
              <a:t>PowerBIWorldTour</a:t>
            </a:r>
            <a:r>
              <a:rPr lang="en-US">
                <a:solidFill>
                  <a:schemeClr val="bg2"/>
                </a:solidFill>
              </a:rPr>
              <a:t>.com</a:t>
            </a:r>
          </a:p>
        </p:txBody>
      </p:sp>
      <p:sp>
        <p:nvSpPr>
          <p:cNvPr id="5" name="TextBox 4">
            <a:extLst>
              <a:ext uri="{FF2B5EF4-FFF2-40B4-BE49-F238E27FC236}">
                <a16:creationId xmlns:a16="http://schemas.microsoft.com/office/drawing/2014/main" id="{9503B992-D7A2-4559-ABFB-0E0F92B4E6F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
        <p:nvSpPr>
          <p:cNvPr id="6" name="Title 1">
            <a:extLst>
              <a:ext uri="{FF2B5EF4-FFF2-40B4-BE49-F238E27FC236}">
                <a16:creationId xmlns:a16="http://schemas.microsoft.com/office/drawing/2014/main" id="{7AAE1550-3292-4985-B85D-80B2B2FF0937}"/>
              </a:ext>
            </a:extLst>
          </p:cNvPr>
          <p:cNvSpPr>
            <a:spLocks noGrp="1"/>
          </p:cNvSpPr>
          <p:nvPr>
            <p:ph type="title" hasCustomPrompt="1"/>
          </p:nvPr>
        </p:nvSpPr>
        <p:spPr>
          <a:xfrm>
            <a:off x="269240" y="1186356"/>
            <a:ext cx="9859116" cy="1158793"/>
          </a:xfrm>
        </p:spPr>
        <p:txBody>
          <a:bodyPr>
            <a:normAutofit/>
          </a:bodyPr>
          <a:lstStyle>
            <a:lvl1pPr>
              <a:defRPr sz="6000">
                <a:solidFill>
                  <a:schemeClr val="bg1"/>
                </a:solidFill>
              </a:defRPr>
            </a:lvl1pPr>
          </a:lstStyle>
          <a:p>
            <a:r>
              <a:rPr lang="en-US" dirty="0"/>
              <a:t>Demo Title</a:t>
            </a:r>
          </a:p>
        </p:txBody>
      </p:sp>
    </p:spTree>
    <p:extLst>
      <p:ext uri="{BB962C8B-B14F-4D97-AF65-F5344CB8AC3E}">
        <p14:creationId xmlns:p14="http://schemas.microsoft.com/office/powerpoint/2010/main" val="489951278"/>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ection Tit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0CC525-E57E-4E9A-A52A-739E0A866FE9}"/>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B9E6387-2924-49C4-8323-2B7AE49984B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6" name="TextBox 5">
            <a:hlinkClick r:id="rId3"/>
            <a:extLst>
              <a:ext uri="{FF2B5EF4-FFF2-40B4-BE49-F238E27FC236}">
                <a16:creationId xmlns:a16="http://schemas.microsoft.com/office/drawing/2014/main" id="{D4954CE7-6FB4-4EDC-BBD1-AE2E53AED5D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7" name="TextBox 6">
            <a:extLst>
              <a:ext uri="{FF2B5EF4-FFF2-40B4-BE49-F238E27FC236}">
                <a16:creationId xmlns:a16="http://schemas.microsoft.com/office/drawing/2014/main" id="{14BDF828-0525-48CB-A7B9-4A8462BCA9DB}"/>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9" name="Title 1">
            <a:extLst>
              <a:ext uri="{FF2B5EF4-FFF2-40B4-BE49-F238E27FC236}">
                <a16:creationId xmlns:a16="http://schemas.microsoft.com/office/drawing/2014/main" id="{941BF8BD-5D43-4F3E-BAAF-C47B51EE5EAF}"/>
              </a:ext>
            </a:extLst>
          </p:cNvPr>
          <p:cNvSpPr>
            <a:spLocks noGrp="1"/>
          </p:cNvSpPr>
          <p:nvPr>
            <p:ph type="title" hasCustomPrompt="1"/>
          </p:nvPr>
        </p:nvSpPr>
        <p:spPr>
          <a:xfrm>
            <a:off x="838200" y="2084172"/>
            <a:ext cx="9859116" cy="1158793"/>
          </a:xfrm>
        </p:spPr>
        <p:txBody>
          <a:bodyPr>
            <a:normAutofit/>
          </a:bodyPr>
          <a:lstStyle>
            <a:lvl1pPr>
              <a:defRPr sz="6600">
                <a:solidFill>
                  <a:schemeClr val="tx1"/>
                </a:solidFill>
              </a:defRPr>
            </a:lvl1pPr>
          </a:lstStyle>
          <a:p>
            <a:r>
              <a:rPr lang="en-US" dirty="0"/>
              <a:t>Section Title</a:t>
            </a:r>
          </a:p>
        </p:txBody>
      </p:sp>
    </p:spTree>
    <p:extLst>
      <p:ext uri="{BB962C8B-B14F-4D97-AF65-F5344CB8AC3E}">
        <p14:creationId xmlns:p14="http://schemas.microsoft.com/office/powerpoint/2010/main" val="1191683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1">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20B0CEE-9C11-447F-9725-DBAD303F5B9D}"/>
              </a:ext>
            </a:extLst>
          </p:cNvPr>
          <p:cNvSpPr/>
          <p:nvPr userDrawn="1"/>
        </p:nvSpPr>
        <p:spPr>
          <a:xfrm>
            <a:off x="0" y="6176963"/>
            <a:ext cx="12192000" cy="681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0B97E0B-713F-427C-918B-91189971AB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7" y="6005016"/>
            <a:ext cx="3307971" cy="1078859"/>
          </a:xfrm>
          <a:prstGeom prst="rect">
            <a:avLst/>
          </a:prstGeom>
        </p:spPr>
      </p:pic>
      <p:sp>
        <p:nvSpPr>
          <p:cNvPr id="4" name="TextBox 3">
            <a:hlinkClick r:id="rId3"/>
            <a:extLst>
              <a:ext uri="{FF2B5EF4-FFF2-40B4-BE49-F238E27FC236}">
                <a16:creationId xmlns:a16="http://schemas.microsoft.com/office/drawing/2014/main" id="{E4C9CA2B-A154-4857-B7E3-F996953428BD}"/>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1"/>
                </a:solidFill>
              </a:rPr>
              <a:t>PowerBIWorldTour</a:t>
            </a:r>
            <a:r>
              <a:rPr lang="en-US">
                <a:solidFill>
                  <a:schemeClr val="bg1"/>
                </a:solidFill>
              </a:rPr>
              <a:t>.com</a:t>
            </a:r>
          </a:p>
        </p:txBody>
      </p:sp>
      <p:sp>
        <p:nvSpPr>
          <p:cNvPr id="5" name="TextBox 4">
            <a:extLst>
              <a:ext uri="{FF2B5EF4-FFF2-40B4-BE49-F238E27FC236}">
                <a16:creationId xmlns:a16="http://schemas.microsoft.com/office/drawing/2014/main" id="{CAA172D7-BF5A-409C-B320-A64701E8BE26}"/>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
        <p:nvSpPr>
          <p:cNvPr id="8" name="Title 1">
            <a:extLst>
              <a:ext uri="{FF2B5EF4-FFF2-40B4-BE49-F238E27FC236}">
                <a16:creationId xmlns:a16="http://schemas.microsoft.com/office/drawing/2014/main" id="{B219F53C-3D5C-48C1-B6A4-AD81A953F8C9}"/>
              </a:ext>
            </a:extLst>
          </p:cNvPr>
          <p:cNvSpPr>
            <a:spLocks noGrp="1"/>
          </p:cNvSpPr>
          <p:nvPr>
            <p:ph type="title" hasCustomPrompt="1"/>
          </p:nvPr>
        </p:nvSpPr>
        <p:spPr>
          <a:xfrm>
            <a:off x="838200" y="2084172"/>
            <a:ext cx="9859116" cy="1158793"/>
          </a:xfrm>
        </p:spPr>
        <p:txBody>
          <a:bodyPr>
            <a:normAutofit/>
          </a:bodyPr>
          <a:lstStyle>
            <a:lvl1pPr>
              <a:defRPr sz="6600">
                <a:solidFill>
                  <a:schemeClr val="tx1"/>
                </a:solidFill>
              </a:defRPr>
            </a:lvl1pPr>
          </a:lstStyle>
          <a:p>
            <a:r>
              <a:rPr lang="en-US" dirty="0"/>
              <a:t>Section Title</a:t>
            </a:r>
          </a:p>
        </p:txBody>
      </p:sp>
    </p:spTree>
    <p:extLst>
      <p:ext uri="{BB962C8B-B14F-4D97-AF65-F5344CB8AC3E}">
        <p14:creationId xmlns:p14="http://schemas.microsoft.com/office/powerpoint/2010/main" val="172961072"/>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2">
    <p:bg>
      <p:bgPr>
        <a:solidFill>
          <a:schemeClr val="accent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8D1469-F8C9-44BF-A22F-05A31A6DD803}"/>
              </a:ext>
            </a:extLst>
          </p:cNvPr>
          <p:cNvSpPr/>
          <p:nvPr userDrawn="1"/>
        </p:nvSpPr>
        <p:spPr>
          <a:xfrm>
            <a:off x="0" y="6176963"/>
            <a:ext cx="12192000" cy="681037"/>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4DCC0C3-6699-4FF9-BB0D-B99B26BD90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4" name="TextBox 3">
            <a:hlinkClick r:id="rId3"/>
            <a:extLst>
              <a:ext uri="{FF2B5EF4-FFF2-40B4-BE49-F238E27FC236}">
                <a16:creationId xmlns:a16="http://schemas.microsoft.com/office/drawing/2014/main" id="{1322BC0A-9F87-423D-B85C-E950140094EB}"/>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bg1"/>
                </a:solidFill>
              </a:rPr>
              <a:t>PowerBIWorldTour</a:t>
            </a:r>
            <a:r>
              <a:rPr lang="en-US">
                <a:solidFill>
                  <a:schemeClr val="bg1"/>
                </a:solidFill>
              </a:rPr>
              <a:t>.com</a:t>
            </a:r>
          </a:p>
        </p:txBody>
      </p:sp>
      <p:sp>
        <p:nvSpPr>
          <p:cNvPr id="5" name="TextBox 4">
            <a:extLst>
              <a:ext uri="{FF2B5EF4-FFF2-40B4-BE49-F238E27FC236}">
                <a16:creationId xmlns:a16="http://schemas.microsoft.com/office/drawing/2014/main" id="{9503B992-D7A2-4559-ABFB-0E0F92B4E6F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bg1"/>
                </a:solidFill>
              </a:rPr>
              <a:t>#</a:t>
            </a:r>
            <a:r>
              <a:rPr lang="en-US" sz="2000">
                <a:solidFill>
                  <a:schemeClr val="bg1"/>
                </a:solidFill>
              </a:rPr>
              <a:t>PBIWorldTour</a:t>
            </a:r>
            <a:endParaRPr lang="en-US">
              <a:solidFill>
                <a:schemeClr val="bg1"/>
              </a:solidFill>
            </a:endParaRPr>
          </a:p>
        </p:txBody>
      </p:sp>
      <p:sp>
        <p:nvSpPr>
          <p:cNvPr id="8" name="Title 1">
            <a:extLst>
              <a:ext uri="{FF2B5EF4-FFF2-40B4-BE49-F238E27FC236}">
                <a16:creationId xmlns:a16="http://schemas.microsoft.com/office/drawing/2014/main" id="{8CA66DF2-4E47-4426-8F5C-E43037E36CF1}"/>
              </a:ext>
            </a:extLst>
          </p:cNvPr>
          <p:cNvSpPr>
            <a:spLocks noGrp="1"/>
          </p:cNvSpPr>
          <p:nvPr>
            <p:ph type="title" hasCustomPrompt="1"/>
          </p:nvPr>
        </p:nvSpPr>
        <p:spPr>
          <a:xfrm>
            <a:off x="838200" y="2084172"/>
            <a:ext cx="9859116" cy="1158793"/>
          </a:xfrm>
        </p:spPr>
        <p:txBody>
          <a:bodyPr>
            <a:normAutofit/>
          </a:bodyPr>
          <a:lstStyle>
            <a:lvl1pPr>
              <a:defRPr sz="6600">
                <a:solidFill>
                  <a:schemeClr val="bg1"/>
                </a:solidFill>
              </a:defRPr>
            </a:lvl1pPr>
          </a:lstStyle>
          <a:p>
            <a:r>
              <a:rPr lang="en-US" dirty="0"/>
              <a:t>Section Title</a:t>
            </a:r>
          </a:p>
        </p:txBody>
      </p:sp>
    </p:spTree>
    <p:extLst>
      <p:ext uri="{BB962C8B-B14F-4D97-AF65-F5344CB8AC3E}">
        <p14:creationId xmlns:p14="http://schemas.microsoft.com/office/powerpoint/2010/main" val="3338587900"/>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pic>
        <p:nvPicPr>
          <p:cNvPr id="4" name="Picture 3" descr="A close up of text on a black background&#10;&#10;Description generated with high confidence">
            <a:extLst>
              <a:ext uri="{FF2B5EF4-FFF2-40B4-BE49-F238E27FC236}">
                <a16:creationId xmlns:a16="http://schemas.microsoft.com/office/drawing/2014/main" id="{71253C5F-71ED-4E40-9CAD-5FBA84E0A47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08" y="0"/>
            <a:ext cx="12186584" cy="6858000"/>
          </a:xfrm>
          <a:prstGeom prst="rect">
            <a:avLst/>
          </a:prstGeom>
        </p:spPr>
      </p:pic>
    </p:spTree>
    <p:extLst>
      <p:ext uri="{BB962C8B-B14F-4D97-AF65-F5344CB8AC3E}">
        <p14:creationId xmlns:p14="http://schemas.microsoft.com/office/powerpoint/2010/main" val="23992978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_Custom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6457B-57D7-456D-BCEA-489049DA7E1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90687359"/>
      </p:ext>
    </p:extLst>
  </p:cSld>
  <p:clrMapOvr>
    <a:overrideClrMapping bg1="dk1" tx1="lt1" bg2="dk2" tx2="lt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838200" y="1373872"/>
            <a:ext cx="10515600"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mn-lt"/>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mn-lt"/>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mn-lt"/>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mn-lt"/>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mn-lt"/>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193410"/>
            <a:ext cx="12192001" cy="664591"/>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mn-lt"/>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13384851"/>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43D68-5364-4CFF-B22E-DCDF7ABA3F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561741-67AE-4C93-A9E2-1AA3EC80E3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8A3B4D7-0E28-46DE-B6E9-2EA90F34D2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4">
            <a:extLst>
              <a:ext uri="{FF2B5EF4-FFF2-40B4-BE49-F238E27FC236}">
                <a16:creationId xmlns:a16="http://schemas.microsoft.com/office/drawing/2014/main" id="{82587B53-C7CE-4F73-8643-74318F1D24FA}"/>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CDA1B5A0-34B9-4227-A478-450EC8542AC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7" name="TextBox 6">
            <a:hlinkClick r:id="rId3"/>
            <a:extLst>
              <a:ext uri="{FF2B5EF4-FFF2-40B4-BE49-F238E27FC236}">
                <a16:creationId xmlns:a16="http://schemas.microsoft.com/office/drawing/2014/main" id="{11E261AA-01DA-4EBF-85CB-3F41F55657A7}"/>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8" name="TextBox 7">
            <a:extLst>
              <a:ext uri="{FF2B5EF4-FFF2-40B4-BE49-F238E27FC236}">
                <a16:creationId xmlns:a16="http://schemas.microsoft.com/office/drawing/2014/main" id="{0747C501-FBAC-4CEB-A06B-F57A08BB9FDB}"/>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11357573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651F6-1A85-4CB5-B803-800B316559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DCB9DAB-75A3-419D-AC0D-CC469DF1A2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CF74E0-5310-40FB-9465-AFA31022C2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4">
            <a:extLst>
              <a:ext uri="{FF2B5EF4-FFF2-40B4-BE49-F238E27FC236}">
                <a16:creationId xmlns:a16="http://schemas.microsoft.com/office/drawing/2014/main" id="{A9DBBB16-7552-4BAB-931D-98084BFC294B}"/>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BF2417F-BEFF-4CF2-A055-BA305F7FF64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7" name="TextBox 6">
            <a:hlinkClick r:id="rId3"/>
            <a:extLst>
              <a:ext uri="{FF2B5EF4-FFF2-40B4-BE49-F238E27FC236}">
                <a16:creationId xmlns:a16="http://schemas.microsoft.com/office/drawing/2014/main" id="{7DD17376-6C23-490D-A2EE-CD9D452093A8}"/>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8" name="TextBox 7">
            <a:extLst>
              <a:ext uri="{FF2B5EF4-FFF2-40B4-BE49-F238E27FC236}">
                <a16:creationId xmlns:a16="http://schemas.microsoft.com/office/drawing/2014/main" id="{FBC11C23-60BA-42EC-A6BF-C9EFFB7981E1}"/>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41321684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337E2-1D45-4877-831B-40B22696EB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D46206-47C1-4571-AC0A-69333533814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8080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2EA9C1-A9B5-4982-941C-838EF6862A3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BECB87-D4B2-41D7-8FCB-76DDC346C77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E8742109-2B3F-469F-81B2-8D83AC4272FD}"/>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062F52C-08C3-4BB8-85E9-6A49F5612A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6" name="TextBox 5">
            <a:hlinkClick r:id="rId3"/>
            <a:extLst>
              <a:ext uri="{FF2B5EF4-FFF2-40B4-BE49-F238E27FC236}">
                <a16:creationId xmlns:a16="http://schemas.microsoft.com/office/drawing/2014/main" id="{CDD35480-C128-4451-8DD2-E5CB00BB0249}"/>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7" name="TextBox 6">
            <a:extLst>
              <a:ext uri="{FF2B5EF4-FFF2-40B4-BE49-F238E27FC236}">
                <a16:creationId xmlns:a16="http://schemas.microsoft.com/office/drawing/2014/main" id="{6625EC4A-F7CC-44DA-9647-6E9C1B8E47C2}"/>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4250084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D3820-E5A5-4AFB-91DE-787AB37244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3363D0-C5F2-4F5B-913F-01F16D1BF6D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6672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A picture containing dark&#10;&#10;Description generated with high confidence">
            <a:extLst>
              <a:ext uri="{FF2B5EF4-FFF2-40B4-BE49-F238E27FC236}">
                <a16:creationId xmlns:a16="http://schemas.microsoft.com/office/drawing/2014/main" id="{B565DD73-95BF-47B9-8B17-4F632930B7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048"/>
            <a:ext cx="12192000" cy="6864096"/>
          </a:xfrm>
          <a:prstGeom prst="rect">
            <a:avLst/>
          </a:prstGeom>
        </p:spPr>
      </p:pic>
      <p:sp>
        <p:nvSpPr>
          <p:cNvPr id="2" name="Title 1">
            <a:extLst>
              <a:ext uri="{FF2B5EF4-FFF2-40B4-BE49-F238E27FC236}">
                <a16:creationId xmlns:a16="http://schemas.microsoft.com/office/drawing/2014/main" id="{3D6D7B44-9AFF-415F-9AD9-798D190FB699}"/>
              </a:ext>
            </a:extLst>
          </p:cNvPr>
          <p:cNvSpPr>
            <a:spLocks noGrp="1"/>
          </p:cNvSpPr>
          <p:nvPr>
            <p:ph type="title" hasCustomPrompt="1"/>
          </p:nvPr>
        </p:nvSpPr>
        <p:spPr>
          <a:xfrm>
            <a:off x="831850" y="1709738"/>
            <a:ext cx="10515600" cy="2852737"/>
          </a:xfrm>
        </p:spPr>
        <p:txBody>
          <a:bodyPr anchor="b"/>
          <a:lstStyle>
            <a:lvl1pPr>
              <a:defRPr sz="6000">
                <a:solidFill>
                  <a:schemeClr val="bg1"/>
                </a:solidFill>
              </a:defRPr>
            </a:lvl1pPr>
          </a:lstStyle>
          <a:p>
            <a:r>
              <a:rPr lang="en-US" dirty="0"/>
              <a:t>Presentation Title</a:t>
            </a:r>
          </a:p>
        </p:txBody>
      </p:sp>
      <p:sp>
        <p:nvSpPr>
          <p:cNvPr id="3" name="Text Placeholder 2">
            <a:extLst>
              <a:ext uri="{FF2B5EF4-FFF2-40B4-BE49-F238E27FC236}">
                <a16:creationId xmlns:a16="http://schemas.microsoft.com/office/drawing/2014/main" id="{9B27AA04-74F2-4AEC-814F-E2FA6DFD5322}"/>
              </a:ext>
            </a:extLst>
          </p:cNvPr>
          <p:cNvSpPr>
            <a:spLocks noGrp="1"/>
          </p:cNvSpPr>
          <p:nvPr>
            <p:ph type="body" idx="1" hasCustomPrompt="1"/>
          </p:nvPr>
        </p:nvSpPr>
        <p:spPr>
          <a:xfrm>
            <a:off x="831850" y="4589463"/>
            <a:ext cx="10515600" cy="1500187"/>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Speaker Name</a:t>
            </a:r>
          </a:p>
        </p:txBody>
      </p:sp>
      <p:pic>
        <p:nvPicPr>
          <p:cNvPr id="9" name="Picture 8">
            <a:extLst>
              <a:ext uri="{FF2B5EF4-FFF2-40B4-BE49-F238E27FC236}">
                <a16:creationId xmlns:a16="http://schemas.microsoft.com/office/drawing/2014/main" id="{C3554ED0-DB83-4AD7-81A6-707AA2EA55F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274426" y="6005016"/>
            <a:ext cx="3307974" cy="1078859"/>
          </a:xfrm>
          <a:prstGeom prst="rect">
            <a:avLst/>
          </a:prstGeom>
        </p:spPr>
      </p:pic>
      <p:sp>
        <p:nvSpPr>
          <p:cNvPr id="10" name="TextBox 9">
            <a:hlinkClick r:id="rId4"/>
            <a:extLst>
              <a:ext uri="{FF2B5EF4-FFF2-40B4-BE49-F238E27FC236}">
                <a16:creationId xmlns:a16="http://schemas.microsoft.com/office/drawing/2014/main" id="{72610C8D-7067-437B-BEE1-DCB16007FAC0}"/>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11" name="TextBox 10">
            <a:extLst>
              <a:ext uri="{FF2B5EF4-FFF2-40B4-BE49-F238E27FC236}">
                <a16:creationId xmlns:a16="http://schemas.microsoft.com/office/drawing/2014/main" id="{6ADB06F8-2F7A-4D30-BACB-5415ED734AD8}"/>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Tree>
    <p:extLst>
      <p:ext uri="{BB962C8B-B14F-4D97-AF65-F5344CB8AC3E}">
        <p14:creationId xmlns:p14="http://schemas.microsoft.com/office/powerpoint/2010/main" val="1179716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pic>
        <p:nvPicPr>
          <p:cNvPr id="5" name="Picture 4" descr="A close up of text on a black background&#10;&#10;Description generated with high confidence">
            <a:extLst>
              <a:ext uri="{FF2B5EF4-FFF2-40B4-BE49-F238E27FC236}">
                <a16:creationId xmlns:a16="http://schemas.microsoft.com/office/drawing/2014/main" id="{05E99782-3335-4DBA-86A0-45F8754B1E8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1" y="0"/>
            <a:ext cx="12183537" cy="6858000"/>
          </a:xfrm>
          <a:prstGeom prst="rect">
            <a:avLst/>
          </a:prstGeom>
        </p:spPr>
      </p:pic>
      <p:sp>
        <p:nvSpPr>
          <p:cNvPr id="3" name="Text Placeholder 2">
            <a:extLst>
              <a:ext uri="{FF2B5EF4-FFF2-40B4-BE49-F238E27FC236}">
                <a16:creationId xmlns:a16="http://schemas.microsoft.com/office/drawing/2014/main" id="{9B27AA04-74F2-4AEC-814F-E2FA6DFD5322}"/>
              </a:ext>
            </a:extLst>
          </p:cNvPr>
          <p:cNvSpPr>
            <a:spLocks noGrp="1"/>
          </p:cNvSpPr>
          <p:nvPr>
            <p:ph type="body" idx="1"/>
          </p:nvPr>
        </p:nvSpPr>
        <p:spPr>
          <a:xfrm>
            <a:off x="2026762" y="3948440"/>
            <a:ext cx="8022211" cy="1500187"/>
          </a:xfrm>
        </p:spPr>
        <p:txBody>
          <a:bodyPr/>
          <a:lstStyle>
            <a:lvl1pPr marL="0" indent="0" algn="ctr">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endParaRPr lang="en-US" dirty="0"/>
          </a:p>
        </p:txBody>
      </p:sp>
    </p:spTree>
    <p:extLst>
      <p:ext uri="{BB962C8B-B14F-4D97-AF65-F5344CB8AC3E}">
        <p14:creationId xmlns:p14="http://schemas.microsoft.com/office/powerpoint/2010/main" val="150127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End Slide - Editable">
    <p:spTree>
      <p:nvGrpSpPr>
        <p:cNvPr id="1" name=""/>
        <p:cNvGrpSpPr/>
        <p:nvPr/>
      </p:nvGrpSpPr>
      <p:grpSpPr>
        <a:xfrm>
          <a:off x="0" y="0"/>
          <a:ext cx="0" cy="0"/>
          <a:chOff x="0" y="0"/>
          <a:chExt cx="0" cy="0"/>
        </a:xfrm>
      </p:grpSpPr>
      <p:pic>
        <p:nvPicPr>
          <p:cNvPr id="4" name="Picture 3" descr="A close up of text on a black background&#10;&#10;Description generated with high confidence">
            <a:extLst>
              <a:ext uri="{FF2B5EF4-FFF2-40B4-BE49-F238E27FC236}">
                <a16:creationId xmlns:a16="http://schemas.microsoft.com/office/drawing/2014/main" id="{0A03C5FA-CE89-470F-BDE7-6AFE09382BE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1" y="0"/>
            <a:ext cx="12183537" cy="6858000"/>
          </a:xfrm>
          <a:prstGeom prst="rect">
            <a:avLst/>
          </a:prstGeom>
        </p:spPr>
      </p:pic>
      <p:sp>
        <p:nvSpPr>
          <p:cNvPr id="3" name="Text Placeholder 2">
            <a:extLst>
              <a:ext uri="{FF2B5EF4-FFF2-40B4-BE49-F238E27FC236}">
                <a16:creationId xmlns:a16="http://schemas.microsoft.com/office/drawing/2014/main" id="{9B27AA04-74F2-4AEC-814F-E2FA6DFD5322}"/>
              </a:ext>
            </a:extLst>
          </p:cNvPr>
          <p:cNvSpPr>
            <a:spLocks noGrp="1"/>
          </p:cNvSpPr>
          <p:nvPr>
            <p:ph type="body" idx="1"/>
          </p:nvPr>
        </p:nvSpPr>
        <p:spPr>
          <a:xfrm>
            <a:off x="2026762" y="3450200"/>
            <a:ext cx="8022211" cy="1998427"/>
          </a:xfrm>
        </p:spPr>
        <p:txBody>
          <a:bodyPr>
            <a:normAutofit/>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endParaRPr lang="en-US" dirty="0"/>
          </a:p>
        </p:txBody>
      </p:sp>
      <p:sp>
        <p:nvSpPr>
          <p:cNvPr id="6" name="Title 5">
            <a:extLst>
              <a:ext uri="{FF2B5EF4-FFF2-40B4-BE49-F238E27FC236}">
                <a16:creationId xmlns:a16="http://schemas.microsoft.com/office/drawing/2014/main" id="{5AF06E22-B504-4699-B374-3D2CA8CE144D}"/>
              </a:ext>
            </a:extLst>
          </p:cNvPr>
          <p:cNvSpPr>
            <a:spLocks noGrp="1"/>
          </p:cNvSpPr>
          <p:nvPr>
            <p:ph type="title" hasCustomPrompt="1"/>
          </p:nvPr>
        </p:nvSpPr>
        <p:spPr>
          <a:xfrm>
            <a:off x="2026762" y="2399055"/>
            <a:ext cx="8022212" cy="1008746"/>
          </a:xfrm>
        </p:spPr>
        <p:txBody>
          <a:bodyPr/>
          <a:lstStyle>
            <a:lvl1pPr algn="ctr">
              <a:defRPr>
                <a:solidFill>
                  <a:schemeClr val="bg1"/>
                </a:solidFill>
              </a:defRPr>
            </a:lvl1pPr>
          </a:lstStyle>
          <a:p>
            <a:r>
              <a:rPr lang="en-US" dirty="0"/>
              <a:t>Thank you for Attending!</a:t>
            </a:r>
          </a:p>
        </p:txBody>
      </p:sp>
    </p:spTree>
    <p:extLst>
      <p:ext uri="{BB962C8B-B14F-4D97-AF65-F5344CB8AC3E}">
        <p14:creationId xmlns:p14="http://schemas.microsoft.com/office/powerpoint/2010/main" val="3254162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317742F7-7A61-4E5D-A632-AC505230636D}"/>
              </a:ext>
            </a:extLst>
          </p:cNvPr>
          <p:cNvSpPr>
            <a:spLocks noGrp="1"/>
          </p:cNvSpPr>
          <p:nvPr>
            <p:ph type="pic" sz="quarter" idx="10"/>
          </p:nvPr>
        </p:nvSpPr>
        <p:spPr bwMode="ltGray">
          <a:xfrm>
            <a:off x="7342496" y="0"/>
            <a:ext cx="4849503" cy="6182436"/>
          </a:xfrm>
          <a:blipFill dpi="0" rotWithShape="1">
            <a:blip r:embed="rId2"/>
            <a:srcRect/>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
        <p:nvSpPr>
          <p:cNvPr id="5" name="Rectangle 4">
            <a:extLst>
              <a:ext uri="{FF2B5EF4-FFF2-40B4-BE49-F238E27FC236}">
                <a16:creationId xmlns:a16="http://schemas.microsoft.com/office/drawing/2014/main" id="{65A5F85B-1E65-4702-9247-3B3801F28569}"/>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D342038-9700-4421-B06C-A3ACB351BBE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7" name="TextBox 6">
            <a:hlinkClick r:id="rId4"/>
            <a:extLst>
              <a:ext uri="{FF2B5EF4-FFF2-40B4-BE49-F238E27FC236}">
                <a16:creationId xmlns:a16="http://schemas.microsoft.com/office/drawing/2014/main" id="{AE947C0A-6E2D-4145-AF54-CD5619070842}"/>
              </a:ext>
            </a:extLst>
          </p:cNvPr>
          <p:cNvSpPr txBox="1"/>
          <p:nvPr userDrawn="1"/>
        </p:nvSpPr>
        <p:spPr>
          <a:xfrm>
            <a:off x="838200" y="6347233"/>
            <a:ext cx="3138985" cy="400110"/>
          </a:xfrm>
          <a:prstGeom prst="rect">
            <a:avLst/>
          </a:prstGeom>
          <a:noFill/>
        </p:spPr>
        <p:txBody>
          <a:bodyPr wrap="square" rtlCol="0">
            <a:spAutoFit/>
          </a:bodyPr>
          <a:lstStyle/>
          <a:p>
            <a:r>
              <a:rPr lang="en-US" sz="2000">
                <a:solidFill>
                  <a:schemeClr val="accent1"/>
                </a:solidFill>
              </a:rPr>
              <a:t>PowerBIWorldTour</a:t>
            </a:r>
            <a:r>
              <a:rPr lang="en-US">
                <a:solidFill>
                  <a:schemeClr val="accent1"/>
                </a:solidFill>
              </a:rPr>
              <a:t>.com</a:t>
            </a:r>
          </a:p>
        </p:txBody>
      </p:sp>
      <p:sp>
        <p:nvSpPr>
          <p:cNvPr id="8" name="TextBox 7">
            <a:extLst>
              <a:ext uri="{FF2B5EF4-FFF2-40B4-BE49-F238E27FC236}">
                <a16:creationId xmlns:a16="http://schemas.microsoft.com/office/drawing/2014/main" id="{3FE2CD26-F5E9-4B5F-A386-F874B512F8D9}"/>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sp>
        <p:nvSpPr>
          <p:cNvPr id="12" name="Title 11">
            <a:extLst>
              <a:ext uri="{FF2B5EF4-FFF2-40B4-BE49-F238E27FC236}">
                <a16:creationId xmlns:a16="http://schemas.microsoft.com/office/drawing/2014/main" id="{CF498402-1895-4554-9D53-F50ECB7B383A}"/>
              </a:ext>
            </a:extLst>
          </p:cNvPr>
          <p:cNvSpPr>
            <a:spLocks noGrp="1"/>
          </p:cNvSpPr>
          <p:nvPr>
            <p:ph type="title" hasCustomPrompt="1"/>
          </p:nvPr>
        </p:nvSpPr>
        <p:spPr>
          <a:xfrm>
            <a:off x="260695" y="1204118"/>
            <a:ext cx="5378450" cy="1884363"/>
          </a:xfrm>
        </p:spPr>
        <p:txBody>
          <a:bodyPr anchor="t">
            <a:noAutofit/>
          </a:bodyPr>
          <a:lstStyle>
            <a:lvl1pPr>
              <a:defRPr sz="6600"/>
            </a:lvl1pPr>
          </a:lstStyle>
          <a:p>
            <a:r>
              <a:rPr lang="en-US" dirty="0"/>
              <a:t>Speaker Intro Slide</a:t>
            </a:r>
          </a:p>
        </p:txBody>
      </p:sp>
      <p:sp>
        <p:nvSpPr>
          <p:cNvPr id="14" name="Text Placeholder 13">
            <a:extLst>
              <a:ext uri="{FF2B5EF4-FFF2-40B4-BE49-F238E27FC236}">
                <a16:creationId xmlns:a16="http://schemas.microsoft.com/office/drawing/2014/main" id="{406B4A6A-22E1-47A7-84E7-09659002892A}"/>
              </a:ext>
            </a:extLst>
          </p:cNvPr>
          <p:cNvSpPr>
            <a:spLocks noGrp="1"/>
          </p:cNvSpPr>
          <p:nvPr>
            <p:ph type="body" sz="quarter" idx="11"/>
          </p:nvPr>
        </p:nvSpPr>
        <p:spPr>
          <a:xfrm>
            <a:off x="260005" y="3403600"/>
            <a:ext cx="5378795" cy="18843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00782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EDBB5-FFC9-4279-BD52-58664EACB2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74A2F5-6E3E-450F-BE40-01EEC1048A27}"/>
              </a:ext>
            </a:extLst>
          </p:cNvPr>
          <p:cNvSpPr>
            <a:spLocks noGrp="1"/>
          </p:cNvSpPr>
          <p:nvPr>
            <p:ph sz="half" idx="1"/>
          </p:nvPr>
        </p:nvSpPr>
        <p:spPr>
          <a:xfrm>
            <a:off x="838200" y="1529698"/>
            <a:ext cx="5181600" cy="4647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435BD1-E06F-4AE3-B6BE-2FA0A6FA4FF9}"/>
              </a:ext>
            </a:extLst>
          </p:cNvPr>
          <p:cNvSpPr>
            <a:spLocks noGrp="1"/>
          </p:cNvSpPr>
          <p:nvPr>
            <p:ph sz="half" idx="2"/>
          </p:nvPr>
        </p:nvSpPr>
        <p:spPr>
          <a:xfrm>
            <a:off x="6172200" y="1529698"/>
            <a:ext cx="5181600" cy="4647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4315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F28A7-AF99-47F6-A82C-0DF5A998D43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F2F2010-6B8D-4FE7-8CAC-C19A8683E1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E6E270D-78EB-4997-9A4A-FE1D005CD19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B0A9FA3-13CB-48CE-A7DF-92B3BA7374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1CB188D-E567-4789-817A-663ECBA368E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8567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hyperlink" Target="https://www.pugworldtour.com/home" TargetMode="Externa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C95B6B-5A83-4DE1-A838-CED52840D21A}"/>
              </a:ext>
            </a:extLst>
          </p:cNvPr>
          <p:cNvSpPr/>
          <p:nvPr userDrawn="1"/>
        </p:nvSpPr>
        <p:spPr>
          <a:xfrm>
            <a:off x="0" y="6176963"/>
            <a:ext cx="12192000" cy="681037"/>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98569F4-189D-4DE3-B700-91C2608FB35E}"/>
              </a:ext>
            </a:extLst>
          </p:cNvPr>
          <p:cNvSpPr>
            <a:spLocks noGrp="1"/>
          </p:cNvSpPr>
          <p:nvPr>
            <p:ph type="title"/>
          </p:nvPr>
        </p:nvSpPr>
        <p:spPr>
          <a:xfrm>
            <a:off x="838200" y="365126"/>
            <a:ext cx="10515600" cy="100874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7E91A40-76DA-464C-8D44-4C1AE723B6A9}"/>
              </a:ext>
            </a:extLst>
          </p:cNvPr>
          <p:cNvSpPr>
            <a:spLocks noGrp="1"/>
          </p:cNvSpPr>
          <p:nvPr>
            <p:ph type="body" idx="1"/>
          </p:nvPr>
        </p:nvSpPr>
        <p:spPr>
          <a:xfrm>
            <a:off x="838200" y="1539277"/>
            <a:ext cx="10515600" cy="463768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88B4E32C-358C-431F-9F60-6657B9304E81}"/>
              </a:ext>
            </a:extLst>
          </p:cNvPr>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a:off x="8274426" y="6005016"/>
            <a:ext cx="3307974" cy="1078860"/>
          </a:xfrm>
          <a:prstGeom prst="rect">
            <a:avLst/>
          </a:prstGeom>
        </p:spPr>
      </p:pic>
      <p:sp>
        <p:nvSpPr>
          <p:cNvPr id="9" name="TextBox 8">
            <a:hlinkClick r:id="rId28"/>
            <a:extLst>
              <a:ext uri="{FF2B5EF4-FFF2-40B4-BE49-F238E27FC236}">
                <a16:creationId xmlns:a16="http://schemas.microsoft.com/office/drawing/2014/main" id="{4B54274B-BD78-4D33-9835-C4FA94F4F53D}"/>
              </a:ext>
            </a:extLst>
          </p:cNvPr>
          <p:cNvSpPr txBox="1"/>
          <p:nvPr userDrawn="1"/>
        </p:nvSpPr>
        <p:spPr>
          <a:xfrm>
            <a:off x="838200" y="6347233"/>
            <a:ext cx="3138985" cy="400110"/>
          </a:xfrm>
          <a:prstGeom prst="rect">
            <a:avLst/>
          </a:prstGeom>
          <a:noFill/>
        </p:spPr>
        <p:txBody>
          <a:bodyPr wrap="square" rtlCol="0">
            <a:spAutoFit/>
          </a:bodyPr>
          <a:lstStyle/>
          <a:p>
            <a:r>
              <a:rPr lang="en-US" sz="2000" u="none">
                <a:solidFill>
                  <a:schemeClr val="accent1"/>
                </a:solidFill>
              </a:rPr>
              <a:t>PowerBIWorldTour</a:t>
            </a:r>
            <a:r>
              <a:rPr lang="en-US" u="none">
                <a:solidFill>
                  <a:schemeClr val="accent1"/>
                </a:solidFill>
              </a:rPr>
              <a:t>.com</a:t>
            </a:r>
          </a:p>
        </p:txBody>
      </p:sp>
      <p:sp>
        <p:nvSpPr>
          <p:cNvPr id="10" name="TextBox 9">
            <a:extLst>
              <a:ext uri="{FF2B5EF4-FFF2-40B4-BE49-F238E27FC236}">
                <a16:creationId xmlns:a16="http://schemas.microsoft.com/office/drawing/2014/main" id="{2F65D560-81A6-4DF1-BA0C-816E898F50A7}"/>
              </a:ext>
            </a:extLst>
          </p:cNvPr>
          <p:cNvSpPr txBox="1"/>
          <p:nvPr userDrawn="1"/>
        </p:nvSpPr>
        <p:spPr>
          <a:xfrm>
            <a:off x="4526507" y="6347233"/>
            <a:ext cx="3138985" cy="400110"/>
          </a:xfrm>
          <a:prstGeom prst="rect">
            <a:avLst/>
          </a:prstGeom>
          <a:noFill/>
        </p:spPr>
        <p:txBody>
          <a:bodyPr wrap="square" rtlCol="0">
            <a:spAutoFit/>
          </a:bodyPr>
          <a:lstStyle/>
          <a:p>
            <a:pPr algn="ctr"/>
            <a:r>
              <a:rPr lang="en-US">
                <a:solidFill>
                  <a:schemeClr val="accent1"/>
                </a:solidFill>
              </a:rPr>
              <a:t>#</a:t>
            </a:r>
            <a:r>
              <a:rPr lang="en-US" sz="2000">
                <a:solidFill>
                  <a:schemeClr val="accent1"/>
                </a:solidFill>
              </a:rPr>
              <a:t>PBIWorldTour</a:t>
            </a:r>
            <a:endParaRPr lang="en-US">
              <a:solidFill>
                <a:schemeClr val="accent1"/>
              </a:solidFill>
            </a:endParaRPr>
          </a:p>
        </p:txBody>
      </p:sp>
      <p:cxnSp>
        <p:nvCxnSpPr>
          <p:cNvPr id="14" name="Straight Connector 13">
            <a:extLst>
              <a:ext uri="{FF2B5EF4-FFF2-40B4-BE49-F238E27FC236}">
                <a16:creationId xmlns:a16="http://schemas.microsoft.com/office/drawing/2014/main" id="{8FDB1244-756B-4D62-B79B-E4353EB4613D}"/>
              </a:ext>
            </a:extLst>
          </p:cNvPr>
          <p:cNvCxnSpPr/>
          <p:nvPr userDrawn="1"/>
        </p:nvCxnSpPr>
        <p:spPr>
          <a:xfrm>
            <a:off x="838200" y="1369006"/>
            <a:ext cx="10515600" cy="0"/>
          </a:xfrm>
          <a:prstGeom prst="line">
            <a:avLst/>
          </a:prstGeom>
          <a:ln w="2540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32708544"/>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50" r:id="rId3"/>
    <p:sldLayoutId id="2147483651" r:id="rId4"/>
    <p:sldLayoutId id="2147483673" r:id="rId5"/>
    <p:sldLayoutId id="2147483674" r:id="rId6"/>
    <p:sldLayoutId id="2147483662" r:id="rId7"/>
    <p:sldLayoutId id="2147483652" r:id="rId8"/>
    <p:sldLayoutId id="2147483653" r:id="rId9"/>
    <p:sldLayoutId id="2147483654" r:id="rId10"/>
    <p:sldLayoutId id="2147483655" r:id="rId11"/>
    <p:sldLayoutId id="2147483663" r:id="rId12"/>
    <p:sldLayoutId id="2147483664" r:id="rId13"/>
    <p:sldLayoutId id="2147483668" r:id="rId14"/>
    <p:sldLayoutId id="2147483669" r:id="rId15"/>
    <p:sldLayoutId id="2147483670" r:id="rId16"/>
    <p:sldLayoutId id="2147483665" r:id="rId17"/>
    <p:sldLayoutId id="2147483667" r:id="rId18"/>
    <p:sldLayoutId id="2147483666" r:id="rId19"/>
    <p:sldLayoutId id="2147483671" r:id="rId20"/>
    <p:sldLayoutId id="2147483672" r:id="rId21"/>
    <p:sldLayoutId id="2147483656" r:id="rId22"/>
    <p:sldLayoutId id="2147483657" r:id="rId23"/>
    <p:sldLayoutId id="2147483658" r:id="rId24"/>
    <p:sldLayoutId id="2147483659"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tonmcg.github.io/us-presidential-election-results/maps.html"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1.gif"/></Relationships>
</file>

<file path=ppt/slides/_rels/slide14.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twitter.com/dpatil/status/796902611622436864"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8" Type="http://schemas.openxmlformats.org/officeDocument/2006/relationships/hyperlink" Target="https://github.com/Microsoft/USBuildingFootprints" TargetMode="External"/><Relationship Id="rId3" Type="http://schemas.openxmlformats.org/officeDocument/2006/relationships/hyperlink" Target="https://github.com/tonmcg/US_County_Level_Election_Results_08-16" TargetMode="External"/><Relationship Id="rId7" Type="http://schemas.openxmlformats.org/officeDocument/2006/relationships/hyperlink" Target="https://www.mapbox.com/studio/"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hyperlink" Target="https://smartystreets.com/" TargetMode="External"/><Relationship Id="rId5" Type="http://schemas.openxmlformats.org/officeDocument/2006/relationships/hyperlink" Target="https://dev.socrata.com/" TargetMode="External"/><Relationship Id="rId10" Type="http://schemas.openxmlformats.org/officeDocument/2006/relationships/hyperlink" Target="https://github.com/tonmcg/powerCensus" TargetMode="External"/><Relationship Id="rId4" Type="http://schemas.openxmlformats.org/officeDocument/2006/relationships/hyperlink" Target="https://api.census.gov/data.html" TargetMode="External"/><Relationship Id="rId9" Type="http://schemas.openxmlformats.org/officeDocument/2006/relationships/hyperlink" Target="https://github.com/tonmcg/powersocrata"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2610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8137CDA-0A19-4B5B-8C0A-D42F130E2C90}"/>
              </a:ext>
            </a:extLst>
          </p:cNvPr>
          <p:cNvSpPr>
            <a:spLocks noGrp="1"/>
          </p:cNvSpPr>
          <p:nvPr>
            <p:ph type="body" sz="quarter" idx="10"/>
          </p:nvPr>
        </p:nvSpPr>
        <p:spPr/>
        <p:txBody>
          <a:bodyPr/>
          <a:lstStyle/>
          <a:p>
            <a:r>
              <a:rPr lang="en-US"/>
              <a:t>Some speakers at Microsoft like to use this slide for hidden “notes slides”. </a:t>
            </a:r>
          </a:p>
          <a:p>
            <a:r>
              <a:rPr lang="en-US"/>
              <a:t>Delete it if you don’t want to use it.</a:t>
            </a:r>
          </a:p>
          <a:p>
            <a:endParaRPr lang="en-US"/>
          </a:p>
        </p:txBody>
      </p:sp>
      <p:sp>
        <p:nvSpPr>
          <p:cNvPr id="5" name="Text Placeholder 4">
            <a:extLst>
              <a:ext uri="{FF2B5EF4-FFF2-40B4-BE49-F238E27FC236}">
                <a16:creationId xmlns:a16="http://schemas.microsoft.com/office/drawing/2014/main" id="{783B21C6-B581-4FE7-82C8-FEB68AE52958}"/>
              </a:ext>
            </a:extLst>
          </p:cNvPr>
          <p:cNvSpPr>
            <a:spLocks noGrp="1"/>
          </p:cNvSpPr>
          <p:nvPr>
            <p:ph type="body" sz="quarter" idx="11"/>
          </p:nvPr>
        </p:nvSpPr>
        <p:spPr/>
        <p:txBody>
          <a:bodyPr/>
          <a:lstStyle/>
          <a:p>
            <a:r>
              <a:rPr lang="en-US"/>
              <a:t>Next: &lt;next slide title&gt;</a:t>
            </a:r>
          </a:p>
        </p:txBody>
      </p:sp>
      <p:sp>
        <p:nvSpPr>
          <p:cNvPr id="3" name="Title 2">
            <a:extLst>
              <a:ext uri="{FF2B5EF4-FFF2-40B4-BE49-F238E27FC236}">
                <a16:creationId xmlns:a16="http://schemas.microsoft.com/office/drawing/2014/main" id="{F40BB203-CF6F-403D-9C49-BC4478F086E5}"/>
              </a:ext>
            </a:extLst>
          </p:cNvPr>
          <p:cNvSpPr>
            <a:spLocks noGrp="1"/>
          </p:cNvSpPr>
          <p:nvPr>
            <p:ph type="title"/>
          </p:nvPr>
        </p:nvSpPr>
        <p:spPr/>
        <p:txBody>
          <a:bodyPr/>
          <a:lstStyle/>
          <a:p>
            <a:r>
              <a:rPr lang="en-US"/>
              <a:t>Notes (hidden)</a:t>
            </a:r>
          </a:p>
        </p:txBody>
      </p:sp>
    </p:spTree>
    <p:extLst>
      <p:ext uri="{BB962C8B-B14F-4D97-AF65-F5344CB8AC3E}">
        <p14:creationId xmlns:p14="http://schemas.microsoft.com/office/powerpoint/2010/main" val="1814986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CD08BC-E44E-4C81-8A67-EA9E59B7F193}"/>
              </a:ext>
            </a:extLst>
          </p:cNvPr>
          <p:cNvSpPr>
            <a:spLocks noGrp="1"/>
          </p:cNvSpPr>
          <p:nvPr>
            <p:ph type="title"/>
          </p:nvPr>
        </p:nvSpPr>
        <p:spPr/>
        <p:txBody>
          <a:bodyPr/>
          <a:lstStyle/>
          <a:p>
            <a:r>
              <a:rPr lang="en-US"/>
              <a:t>Spatial Data Analysis </a:t>
            </a:r>
            <a:r>
              <a:rPr lang="en-US" dirty="0"/>
              <a:t>in Power BI</a:t>
            </a:r>
          </a:p>
        </p:txBody>
      </p:sp>
      <p:sp>
        <p:nvSpPr>
          <p:cNvPr id="5" name="Text Placeholder 4">
            <a:extLst>
              <a:ext uri="{FF2B5EF4-FFF2-40B4-BE49-F238E27FC236}">
                <a16:creationId xmlns:a16="http://schemas.microsoft.com/office/drawing/2014/main" id="{A8E0CCDC-B809-4657-B42A-97132F520792}"/>
              </a:ext>
            </a:extLst>
          </p:cNvPr>
          <p:cNvSpPr>
            <a:spLocks noGrp="1"/>
          </p:cNvSpPr>
          <p:nvPr>
            <p:ph type="body" idx="1"/>
          </p:nvPr>
        </p:nvSpPr>
        <p:spPr/>
        <p:txBody>
          <a:bodyPr/>
          <a:lstStyle/>
          <a:p>
            <a:r>
              <a:rPr lang="en-US"/>
              <a:t>Tony McGovern</a:t>
            </a:r>
          </a:p>
        </p:txBody>
      </p:sp>
    </p:spTree>
    <p:extLst>
      <p:ext uri="{BB962C8B-B14F-4D97-AF65-F5344CB8AC3E}">
        <p14:creationId xmlns:p14="http://schemas.microsoft.com/office/powerpoint/2010/main" val="2923537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p:txBody>
          <a:bodyPr/>
          <a:lstStyle/>
          <a:p>
            <a:r>
              <a:rPr lang="en-US"/>
              <a:t>It All Started with a Tweet </a:t>
            </a:r>
            <a:r>
              <a:rPr lang="mr-IN"/>
              <a:t>…</a:t>
            </a:r>
            <a:endParaRPr lang="en-US"/>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p:txBody>
          <a:bodyPr/>
          <a:lstStyle/>
          <a:p>
            <a:endParaRPr lang="en-US"/>
          </a:p>
          <a:p>
            <a:endParaRPr lang="en-US"/>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b="46844"/>
          <a:stretch/>
        </p:blipFill>
        <p:spPr>
          <a:xfrm>
            <a:off x="2166680" y="1539277"/>
            <a:ext cx="7858640" cy="4206240"/>
          </a:xfrm>
          <a:prstGeom prst="rect">
            <a:avLst/>
          </a:prstGeom>
        </p:spPr>
      </p:pic>
    </p:spTree>
    <p:extLst>
      <p:ext uri="{BB962C8B-B14F-4D97-AF65-F5344CB8AC3E}">
        <p14:creationId xmlns:p14="http://schemas.microsoft.com/office/powerpoint/2010/main" val="17358477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p:txBody>
          <a:bodyPr>
            <a:normAutofit/>
          </a:bodyPr>
          <a:lstStyle/>
          <a:p>
            <a:r>
              <a:rPr lang="en-US" dirty="0"/>
              <a:t>Beautiful Thematic Maps (Not in Power BI)</a:t>
            </a:r>
            <a:endParaRPr lang="en-US" sz="2700" dirty="0"/>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p:txBody>
          <a:bodyPr/>
          <a:lstStyle/>
          <a:p>
            <a:endParaRPr lang="en-US"/>
          </a:p>
          <a:p>
            <a:endParaRPr lang="en-US"/>
          </a:p>
        </p:txBody>
      </p:sp>
      <p:pic>
        <p:nvPicPr>
          <p:cNvPr id="7" name="Picture 6">
            <a:hlinkClick r:id="rId3"/>
            <a:extLst>
              <a:ext uri="{FF2B5EF4-FFF2-40B4-BE49-F238E27FC236}">
                <a16:creationId xmlns:a16="http://schemas.microsoft.com/office/drawing/2014/main" id="{4095CD36-BACA-4217-9CF8-E6DEF6951D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1539277"/>
            <a:ext cx="10515600" cy="4477802"/>
          </a:xfrm>
          <a:prstGeom prst="rect">
            <a:avLst/>
          </a:prstGeom>
        </p:spPr>
      </p:pic>
    </p:spTree>
    <p:extLst>
      <p:ext uri="{BB962C8B-B14F-4D97-AF65-F5344CB8AC3E}">
        <p14:creationId xmlns:p14="http://schemas.microsoft.com/office/powerpoint/2010/main" val="23674645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a:xfrm>
            <a:off x="966952" y="1204108"/>
            <a:ext cx="2669406" cy="1781175"/>
          </a:xfrm>
        </p:spPr>
        <p:txBody>
          <a:bodyPr>
            <a:normAutofit/>
          </a:bodyPr>
          <a:lstStyle/>
          <a:p>
            <a:r>
              <a:rPr lang="en-US" sz="3000" dirty="0">
                <a:solidFill>
                  <a:srgbClr val="FFFFFF"/>
                </a:solidFill>
              </a:rPr>
              <a:t>Using R in Spatial Analytics</a:t>
            </a:r>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a:xfrm>
            <a:off x="966951" y="3355130"/>
            <a:ext cx="2669407" cy="2427333"/>
          </a:xfrm>
        </p:spPr>
        <p:txBody>
          <a:bodyPr>
            <a:normAutofit/>
          </a:bodyPr>
          <a:lstStyle/>
          <a:p>
            <a:endParaRPr lang="en-US" sz="1600"/>
          </a:p>
          <a:p>
            <a:endParaRPr lang="en-US" sz="1600"/>
          </a:p>
        </p:txBody>
      </p:sp>
      <p:pic>
        <p:nvPicPr>
          <p:cNvPr id="5" name="Picture 4" descr="A close up of a map&#10;&#10;Description generated with high confidence">
            <a:extLst>
              <a:ext uri="{FF2B5EF4-FFF2-40B4-BE49-F238E27FC236}">
                <a16:creationId xmlns:a16="http://schemas.microsoft.com/office/drawing/2014/main" id="{3488C4E1-007B-457D-9E2C-4FD389C69B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2102" y="1066240"/>
            <a:ext cx="6903723" cy="4602482"/>
          </a:xfrm>
          <a:prstGeom prst="rect">
            <a:avLst/>
          </a:prstGeom>
        </p:spPr>
      </p:pic>
    </p:spTree>
    <p:extLst>
      <p:ext uri="{BB962C8B-B14F-4D97-AF65-F5344CB8AC3E}">
        <p14:creationId xmlns:p14="http://schemas.microsoft.com/office/powerpoint/2010/main" val="27464258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p:txBody>
          <a:bodyPr/>
          <a:lstStyle/>
          <a:p>
            <a:r>
              <a:rPr lang="en-US"/>
              <a:t>Session Agenda</a:t>
            </a:r>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p:txBody>
          <a:bodyPr/>
          <a:lstStyle/>
          <a:p>
            <a:r>
              <a:rPr lang="en-US" dirty="0"/>
              <a:t>Explore out of the box spatial analytics in Power BI</a:t>
            </a:r>
          </a:p>
          <a:p>
            <a:r>
              <a:rPr lang="en-US" dirty="0"/>
              <a:t>Understand how to build and deploy machine learning models in Azure Machine Learning Studio</a:t>
            </a:r>
          </a:p>
          <a:p>
            <a:r>
              <a:rPr lang="en-US" dirty="0"/>
              <a:t>See how Power BI consumes </a:t>
            </a:r>
            <a:r>
              <a:rPr lang="en-US"/>
              <a:t>Azure ML models </a:t>
            </a:r>
            <a:r>
              <a:rPr lang="en-US" dirty="0"/>
              <a:t>for more robust spatial analytics</a:t>
            </a:r>
          </a:p>
        </p:txBody>
      </p:sp>
    </p:spTree>
    <p:extLst>
      <p:ext uri="{BB962C8B-B14F-4D97-AF65-F5344CB8AC3E}">
        <p14:creationId xmlns:p14="http://schemas.microsoft.com/office/powerpoint/2010/main" val="17593064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0773" r="10773"/>
          <a:stretch>
            <a:fillRect/>
          </a:stretch>
        </p:blipFill>
        <p:spPr/>
      </p:pic>
      <p:sp>
        <p:nvSpPr>
          <p:cNvPr id="9" name="Title 8">
            <a:extLst>
              <a:ext uri="{FF2B5EF4-FFF2-40B4-BE49-F238E27FC236}">
                <a16:creationId xmlns:a16="http://schemas.microsoft.com/office/drawing/2014/main" id="{C64FCAB9-B1D4-4AC6-BCA6-7DE48C25048D}"/>
              </a:ext>
            </a:extLst>
          </p:cNvPr>
          <p:cNvSpPr>
            <a:spLocks noGrp="1"/>
          </p:cNvSpPr>
          <p:nvPr>
            <p:ph type="title"/>
          </p:nvPr>
        </p:nvSpPr>
        <p:spPr/>
        <p:txBody>
          <a:bodyPr/>
          <a:lstStyle/>
          <a:p>
            <a:r>
              <a:rPr lang="en-US"/>
              <a:t>Tony McGovern</a:t>
            </a:r>
          </a:p>
        </p:txBody>
      </p:sp>
      <p:sp>
        <p:nvSpPr>
          <p:cNvPr id="11" name="Text Placeholder 10">
            <a:extLst>
              <a:ext uri="{FF2B5EF4-FFF2-40B4-BE49-F238E27FC236}">
                <a16:creationId xmlns:a16="http://schemas.microsoft.com/office/drawing/2014/main" id="{730DDF74-6436-465D-8A13-7EFDAD0D5F7D}"/>
              </a:ext>
            </a:extLst>
          </p:cNvPr>
          <p:cNvSpPr>
            <a:spLocks noGrp="1"/>
          </p:cNvSpPr>
          <p:nvPr>
            <p:ph type="body" sz="quarter" idx="11"/>
          </p:nvPr>
        </p:nvSpPr>
        <p:spPr>
          <a:xfrm>
            <a:off x="260350" y="3123832"/>
            <a:ext cx="5378795" cy="2610701"/>
          </a:xfrm>
        </p:spPr>
        <p:txBody>
          <a:bodyPr>
            <a:normAutofit/>
          </a:bodyPr>
          <a:lstStyle/>
          <a:p>
            <a:r>
              <a:rPr lang="en-US"/>
              <a:t>Hacker. Artist. Storyteller. Data lover.</a:t>
            </a:r>
          </a:p>
          <a:p>
            <a:pPr lvl="1"/>
            <a:r>
              <a:rPr lang="en-US"/>
              <a:t>Data Scientist</a:t>
            </a:r>
          </a:p>
          <a:p>
            <a:pPr lvl="1"/>
            <a:r>
              <a:rPr lang="en-US"/>
              <a:t>emdata.ai</a:t>
            </a:r>
          </a:p>
          <a:p>
            <a:pPr lvl="1"/>
            <a:r>
              <a:rPr lang="en-US"/>
              <a:t>http://github.com/tonmcg/</a:t>
            </a:r>
          </a:p>
          <a:p>
            <a:pPr lvl="1"/>
            <a:r>
              <a:rPr lang="en-US"/>
              <a:t>@</a:t>
            </a:r>
            <a:r>
              <a:rPr lang="en-US" err="1"/>
              <a:t>tonmcg</a:t>
            </a:r>
            <a:endParaRPr lang="en-US"/>
          </a:p>
        </p:txBody>
      </p:sp>
    </p:spTree>
    <p:extLst>
      <p:ext uri="{BB962C8B-B14F-4D97-AF65-F5344CB8AC3E}">
        <p14:creationId xmlns:p14="http://schemas.microsoft.com/office/powerpoint/2010/main" val="36928035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1CD01-B51E-4258-86B7-143F0C38F9FD}"/>
              </a:ext>
            </a:extLst>
          </p:cNvPr>
          <p:cNvSpPr>
            <a:spLocks noGrp="1"/>
          </p:cNvSpPr>
          <p:nvPr>
            <p:ph type="title"/>
          </p:nvPr>
        </p:nvSpPr>
        <p:spPr/>
        <p:txBody>
          <a:bodyPr>
            <a:noAutofit/>
          </a:bodyPr>
          <a:lstStyle/>
          <a:p>
            <a:r>
              <a:rPr lang="en-US" sz="4400" dirty="0"/>
              <a:t>Out of the Box Analytics in </a:t>
            </a:r>
            <a:r>
              <a:rPr lang="en-US" sz="4400" dirty="0" err="1"/>
              <a:t>Mapbox</a:t>
            </a:r>
            <a:r>
              <a:rPr lang="en-US" sz="4400" dirty="0"/>
              <a:t> Visual</a:t>
            </a:r>
          </a:p>
        </p:txBody>
      </p:sp>
    </p:spTree>
    <p:extLst>
      <p:ext uri="{BB962C8B-B14F-4D97-AF65-F5344CB8AC3E}">
        <p14:creationId xmlns:p14="http://schemas.microsoft.com/office/powerpoint/2010/main" val="3736669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1CD01-B51E-4258-86B7-143F0C38F9FD}"/>
              </a:ext>
            </a:extLst>
          </p:cNvPr>
          <p:cNvSpPr>
            <a:spLocks noGrp="1"/>
          </p:cNvSpPr>
          <p:nvPr>
            <p:ph type="title"/>
          </p:nvPr>
        </p:nvSpPr>
        <p:spPr/>
        <p:txBody>
          <a:bodyPr>
            <a:normAutofit fontScale="90000"/>
          </a:bodyPr>
          <a:lstStyle/>
          <a:p>
            <a:r>
              <a:rPr lang="en-US" sz="4000" dirty="0"/>
              <a:t>Build and Deploy ML Models in Azure ML Studio</a:t>
            </a:r>
          </a:p>
        </p:txBody>
      </p:sp>
    </p:spTree>
    <p:extLst>
      <p:ext uri="{BB962C8B-B14F-4D97-AF65-F5344CB8AC3E}">
        <p14:creationId xmlns:p14="http://schemas.microsoft.com/office/powerpoint/2010/main" val="1395453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1CD01-B51E-4258-86B7-143F0C38F9FD}"/>
              </a:ext>
            </a:extLst>
          </p:cNvPr>
          <p:cNvSpPr>
            <a:spLocks noGrp="1"/>
          </p:cNvSpPr>
          <p:nvPr>
            <p:ph type="title"/>
          </p:nvPr>
        </p:nvSpPr>
        <p:spPr/>
        <p:txBody>
          <a:bodyPr>
            <a:normAutofit/>
          </a:bodyPr>
          <a:lstStyle/>
          <a:p>
            <a:r>
              <a:rPr lang="en-US" sz="4000" dirty="0"/>
              <a:t>Consume Azure ML Models in Power BI</a:t>
            </a:r>
          </a:p>
        </p:txBody>
      </p:sp>
    </p:spTree>
    <p:extLst>
      <p:ext uri="{BB962C8B-B14F-4D97-AF65-F5344CB8AC3E}">
        <p14:creationId xmlns:p14="http://schemas.microsoft.com/office/powerpoint/2010/main" val="2102114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2C62D-F5D1-4BC8-8077-A32C97155D41}"/>
              </a:ext>
            </a:extLst>
          </p:cNvPr>
          <p:cNvSpPr>
            <a:spLocks noGrp="1"/>
          </p:cNvSpPr>
          <p:nvPr>
            <p:ph type="title"/>
          </p:nvPr>
        </p:nvSpPr>
        <p:spPr/>
        <p:txBody>
          <a:bodyPr/>
          <a:lstStyle/>
          <a:p>
            <a:r>
              <a:rPr lang="en-US" dirty="0"/>
              <a:t>Notes to the Presenter</a:t>
            </a:r>
          </a:p>
        </p:txBody>
      </p:sp>
      <p:sp>
        <p:nvSpPr>
          <p:cNvPr id="3" name="Content Placeholder 2">
            <a:extLst>
              <a:ext uri="{FF2B5EF4-FFF2-40B4-BE49-F238E27FC236}">
                <a16:creationId xmlns:a16="http://schemas.microsoft.com/office/drawing/2014/main" id="{D3FD0969-2DD2-4820-B558-B161F0D707D3}"/>
              </a:ext>
            </a:extLst>
          </p:cNvPr>
          <p:cNvSpPr>
            <a:spLocks noGrp="1"/>
          </p:cNvSpPr>
          <p:nvPr>
            <p:ph idx="1"/>
          </p:nvPr>
        </p:nvSpPr>
        <p:spPr/>
        <p:txBody>
          <a:bodyPr/>
          <a:lstStyle/>
          <a:p>
            <a:r>
              <a:rPr lang="en-US" dirty="0"/>
              <a:t>Slides 4-10 contain notes for the presenter and are hidden.</a:t>
            </a:r>
          </a:p>
          <a:p>
            <a:r>
              <a:rPr lang="en-US" dirty="0"/>
              <a:t>You may include your picture and company logo on one slide only</a:t>
            </a:r>
          </a:p>
          <a:p>
            <a:r>
              <a:rPr lang="en-US" dirty="0"/>
              <a:t>It is appropriate to provide a brief background (1 minute or less) on your organization.</a:t>
            </a:r>
          </a:p>
        </p:txBody>
      </p:sp>
    </p:spTree>
    <p:extLst>
      <p:ext uri="{BB962C8B-B14F-4D97-AF65-F5344CB8AC3E}">
        <p14:creationId xmlns:p14="http://schemas.microsoft.com/office/powerpoint/2010/main" val="23004702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p:txBody>
          <a:bodyPr/>
          <a:lstStyle/>
          <a:p>
            <a:r>
              <a:rPr lang="en-US" dirty="0"/>
              <a:t>Use Twitter!</a:t>
            </a:r>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p:txBody>
          <a:bodyPr/>
          <a:lstStyle/>
          <a:p>
            <a:endParaRPr lang="en-US" dirty="0"/>
          </a:p>
          <a:p>
            <a:endParaRPr lang="en-US" dirty="0"/>
          </a:p>
        </p:txBody>
      </p:sp>
      <p:pic>
        <p:nvPicPr>
          <p:cNvPr id="5" name="Picture 4">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98671" y="1539277"/>
            <a:ext cx="4994658" cy="4468118"/>
          </a:xfrm>
          <a:prstGeom prst="rect">
            <a:avLst/>
          </a:prstGeom>
        </p:spPr>
      </p:pic>
    </p:spTree>
    <p:extLst>
      <p:ext uri="{BB962C8B-B14F-4D97-AF65-F5344CB8AC3E}">
        <p14:creationId xmlns:p14="http://schemas.microsoft.com/office/powerpoint/2010/main" val="20742091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609C-75E0-4A04-8301-36C772A0EA2A}"/>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E59B4160-F6C4-40E7-BAA4-EBE1DF4C1751}"/>
              </a:ext>
            </a:extLst>
          </p:cNvPr>
          <p:cNvSpPr>
            <a:spLocks noGrp="1"/>
          </p:cNvSpPr>
          <p:nvPr>
            <p:ph idx="1"/>
          </p:nvPr>
        </p:nvSpPr>
        <p:spPr/>
        <p:txBody>
          <a:bodyPr>
            <a:normAutofit fontScale="70000" lnSpcReduction="20000"/>
          </a:bodyPr>
          <a:lstStyle/>
          <a:p>
            <a:r>
              <a:rPr lang="en-US" dirty="0"/>
              <a:t>Open Source Election Results</a:t>
            </a:r>
            <a:br>
              <a:rPr lang="en-US" dirty="0"/>
            </a:br>
            <a:r>
              <a:rPr lang="en-US" dirty="0">
                <a:hlinkClick r:id="rId3"/>
              </a:rPr>
              <a:t>https://github.com/tonmcg/US_County_Level_Election_Results_08-16</a:t>
            </a:r>
            <a:endParaRPr lang="en-US" dirty="0"/>
          </a:p>
          <a:p>
            <a:r>
              <a:rPr lang="en-US" dirty="0"/>
              <a:t>United States Census API</a:t>
            </a:r>
            <a:br>
              <a:rPr lang="en-US" dirty="0"/>
            </a:br>
            <a:r>
              <a:rPr lang="en-US" dirty="0">
                <a:hlinkClick r:id="rId4"/>
              </a:rPr>
              <a:t>https://api.census.gov/data.html</a:t>
            </a:r>
            <a:endParaRPr lang="en-US" dirty="0"/>
          </a:p>
          <a:p>
            <a:r>
              <a:rPr lang="en-US" dirty="0"/>
              <a:t>Socrata Open Data API</a:t>
            </a:r>
            <a:br>
              <a:rPr lang="en-US" dirty="0"/>
            </a:br>
            <a:r>
              <a:rPr lang="en-US" dirty="0">
                <a:hlinkClick r:id="rId5"/>
              </a:rPr>
              <a:t>https://dev.socrata.com/</a:t>
            </a:r>
            <a:endParaRPr lang="en-US" dirty="0"/>
          </a:p>
          <a:p>
            <a:r>
              <a:rPr lang="en-US" dirty="0" err="1"/>
              <a:t>SmartyStreets</a:t>
            </a:r>
            <a:br>
              <a:rPr lang="en-US" dirty="0"/>
            </a:br>
            <a:r>
              <a:rPr lang="en-US" dirty="0">
                <a:hlinkClick r:id="rId6"/>
              </a:rPr>
              <a:t>https://smartystreets.com/</a:t>
            </a:r>
            <a:endParaRPr lang="en-US" dirty="0"/>
          </a:p>
          <a:p>
            <a:r>
              <a:rPr lang="en-US" dirty="0"/>
              <a:t>Mapbox Studio</a:t>
            </a:r>
            <a:br>
              <a:rPr lang="en-US" dirty="0"/>
            </a:br>
            <a:r>
              <a:rPr lang="en-US" dirty="0">
                <a:hlinkClick r:id="rId7"/>
              </a:rPr>
              <a:t>https://www.mapbox.com/studio/</a:t>
            </a:r>
            <a:endParaRPr lang="en-US" dirty="0"/>
          </a:p>
          <a:p>
            <a:r>
              <a:rPr lang="en-US" dirty="0"/>
              <a:t>A Map of Every Building in America</a:t>
            </a:r>
            <a:br>
              <a:rPr lang="en-US" dirty="0"/>
            </a:br>
            <a:r>
              <a:rPr lang="en-US" dirty="0">
                <a:hlinkClick r:id="rId8"/>
              </a:rPr>
              <a:t>https://github.com/Microsoft/USBuildingFootprints</a:t>
            </a:r>
            <a:endParaRPr lang="en-US" dirty="0"/>
          </a:p>
          <a:p>
            <a:r>
              <a:rPr lang="en-US" dirty="0" err="1"/>
              <a:t>PowerSocrata</a:t>
            </a:r>
            <a:br>
              <a:rPr lang="en-US" dirty="0"/>
            </a:br>
            <a:r>
              <a:rPr lang="en-US" dirty="0">
                <a:hlinkClick r:id="rId9"/>
              </a:rPr>
              <a:t>https://github.com/tonmcg/powersocrata</a:t>
            </a:r>
            <a:endParaRPr lang="en-US" dirty="0"/>
          </a:p>
          <a:p>
            <a:r>
              <a:rPr lang="en-US" dirty="0" err="1"/>
              <a:t>PowerCensus</a:t>
            </a:r>
            <a:br>
              <a:rPr lang="en-US" dirty="0"/>
            </a:br>
            <a:r>
              <a:rPr lang="en-US" dirty="0">
                <a:hlinkClick r:id="rId10"/>
              </a:rPr>
              <a:t>https://github.com/tonmcg/powerCensus</a:t>
            </a:r>
            <a:endParaRPr lang="en-US" dirty="0"/>
          </a:p>
          <a:p>
            <a:endParaRPr lang="en-US" dirty="0"/>
          </a:p>
        </p:txBody>
      </p:sp>
    </p:spTree>
    <p:extLst>
      <p:ext uri="{BB962C8B-B14F-4D97-AF65-F5344CB8AC3E}">
        <p14:creationId xmlns:p14="http://schemas.microsoft.com/office/powerpoint/2010/main" val="1190252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1CD01-B51E-4258-86B7-143F0C38F9FD}"/>
              </a:ext>
            </a:extLst>
          </p:cNvPr>
          <p:cNvSpPr>
            <a:spLocks noGrp="1"/>
          </p:cNvSpPr>
          <p:nvPr>
            <p:ph type="title"/>
          </p:nvPr>
        </p:nvSpPr>
        <p:spPr/>
        <p:txBody>
          <a:bodyPr>
            <a:normAutofit/>
          </a:bodyPr>
          <a:lstStyle/>
          <a:p>
            <a:r>
              <a:rPr lang="en-US" dirty="0"/>
              <a:t>Questions?</a:t>
            </a:r>
          </a:p>
        </p:txBody>
      </p:sp>
    </p:spTree>
    <p:extLst>
      <p:ext uri="{BB962C8B-B14F-4D97-AF65-F5344CB8AC3E}">
        <p14:creationId xmlns:p14="http://schemas.microsoft.com/office/powerpoint/2010/main" val="3922906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6047979-81CC-47D6-9C34-9872BF2AD307}"/>
              </a:ext>
            </a:extLst>
          </p:cNvPr>
          <p:cNvSpPr>
            <a:spLocks noGrp="1"/>
          </p:cNvSpPr>
          <p:nvPr>
            <p:ph type="body" idx="1"/>
          </p:nvPr>
        </p:nvSpPr>
        <p:spPr>
          <a:xfrm>
            <a:off x="2575088" y="3967294"/>
            <a:ext cx="7041824" cy="1500187"/>
          </a:xfrm>
        </p:spPr>
        <p:txBody>
          <a:bodyPr>
            <a:normAutofit/>
          </a:bodyPr>
          <a:lstStyle/>
          <a:p>
            <a:r>
              <a:rPr lang="en-US" sz="2800"/>
              <a:t>Don’t forget to join your local PUG to enjoy year-round networking and learning.</a:t>
            </a:r>
          </a:p>
        </p:txBody>
      </p:sp>
    </p:spTree>
    <p:extLst>
      <p:ext uri="{BB962C8B-B14F-4D97-AF65-F5344CB8AC3E}">
        <p14:creationId xmlns:p14="http://schemas.microsoft.com/office/powerpoint/2010/main" val="602569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BFE07-9199-4D52-9AAD-98F6AF403298}"/>
              </a:ext>
            </a:extLst>
          </p:cNvPr>
          <p:cNvSpPr>
            <a:spLocks noGrp="1"/>
          </p:cNvSpPr>
          <p:nvPr>
            <p:ph type="title"/>
          </p:nvPr>
        </p:nvSpPr>
        <p:spPr/>
        <p:txBody>
          <a:bodyPr/>
          <a:lstStyle/>
          <a:p>
            <a:r>
              <a:rPr lang="en-US" dirty="0"/>
              <a:t>Presentation Best Practices</a:t>
            </a:r>
          </a:p>
        </p:txBody>
      </p:sp>
      <p:sp>
        <p:nvSpPr>
          <p:cNvPr id="3" name="Content Placeholder 2">
            <a:extLst>
              <a:ext uri="{FF2B5EF4-FFF2-40B4-BE49-F238E27FC236}">
                <a16:creationId xmlns:a16="http://schemas.microsoft.com/office/drawing/2014/main" id="{8112F212-437F-4E48-AD86-ECA8A71CAE7C}"/>
              </a:ext>
            </a:extLst>
          </p:cNvPr>
          <p:cNvSpPr>
            <a:spLocks noGrp="1"/>
          </p:cNvSpPr>
          <p:nvPr>
            <p:ph idx="1"/>
          </p:nvPr>
        </p:nvSpPr>
        <p:spPr/>
        <p:txBody>
          <a:bodyPr/>
          <a:lstStyle/>
          <a:p>
            <a:r>
              <a:rPr lang="en-US" dirty="0"/>
              <a:t>Frame your presentation by answering:</a:t>
            </a:r>
          </a:p>
          <a:p>
            <a:pPr lvl="1"/>
            <a:r>
              <a:rPr lang="en-US" dirty="0"/>
              <a:t>What do you want your audience to learn?</a:t>
            </a:r>
          </a:p>
          <a:p>
            <a:pPr lvl="1"/>
            <a:r>
              <a:rPr lang="en-US" dirty="0"/>
              <a:t>What do you want your audience to do differently?</a:t>
            </a:r>
          </a:p>
          <a:p>
            <a:pPr lvl="1"/>
            <a:r>
              <a:rPr lang="en-US" dirty="0"/>
              <a:t>What result or outcomes do you want your audience to realize?</a:t>
            </a:r>
          </a:p>
          <a:p>
            <a:r>
              <a:rPr lang="en-US" dirty="0"/>
              <a:t>Clarify your session objectives at the beginning of your presentation.</a:t>
            </a:r>
          </a:p>
        </p:txBody>
      </p:sp>
    </p:spTree>
    <p:extLst>
      <p:ext uri="{BB962C8B-B14F-4D97-AF65-F5344CB8AC3E}">
        <p14:creationId xmlns:p14="http://schemas.microsoft.com/office/powerpoint/2010/main" val="531104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6D071-14C9-46E9-83BC-F3C984DE75A2}"/>
              </a:ext>
            </a:extLst>
          </p:cNvPr>
          <p:cNvSpPr>
            <a:spLocks noGrp="1"/>
          </p:cNvSpPr>
          <p:nvPr>
            <p:ph type="title"/>
          </p:nvPr>
        </p:nvSpPr>
        <p:spPr/>
        <p:txBody>
          <a:bodyPr/>
          <a:lstStyle/>
          <a:p>
            <a:r>
              <a:rPr lang="en-US" dirty="0"/>
              <a:t>Presentation Best Practices</a:t>
            </a:r>
          </a:p>
        </p:txBody>
      </p:sp>
      <p:sp>
        <p:nvSpPr>
          <p:cNvPr id="3" name="Content Placeholder 2">
            <a:extLst>
              <a:ext uri="{FF2B5EF4-FFF2-40B4-BE49-F238E27FC236}">
                <a16:creationId xmlns:a16="http://schemas.microsoft.com/office/drawing/2014/main" id="{08BCACDE-CB38-44A8-B508-2802AF3FBC1A}"/>
              </a:ext>
            </a:extLst>
          </p:cNvPr>
          <p:cNvSpPr>
            <a:spLocks noGrp="1"/>
          </p:cNvSpPr>
          <p:nvPr>
            <p:ph idx="1"/>
          </p:nvPr>
        </p:nvSpPr>
        <p:spPr/>
        <p:txBody>
          <a:bodyPr/>
          <a:lstStyle/>
          <a:p>
            <a:r>
              <a:rPr lang="en-US" dirty="0"/>
              <a:t>A picture is worth a thousands word. A good goals is to aim for 7 words per slide.</a:t>
            </a:r>
          </a:p>
          <a:p>
            <a:r>
              <a:rPr lang="en-US" dirty="0"/>
              <a:t>Increase attention and interaction by using a variety of communication mediums, such as polls and videos.</a:t>
            </a:r>
          </a:p>
          <a:p>
            <a:pPr lvl="1"/>
            <a:r>
              <a:rPr lang="en-US" dirty="0"/>
              <a:t>Inform </a:t>
            </a:r>
            <a:r>
              <a:rPr lang="en-US" dirty="0" err="1"/>
              <a:t>PowerBIUG</a:t>
            </a:r>
            <a:r>
              <a:rPr lang="en-US"/>
              <a:t> team of plans if using videos, audio, etc. to ensure appropriate AV &amp; room arrangements are made</a:t>
            </a:r>
          </a:p>
          <a:p>
            <a:r>
              <a:rPr lang="en-US"/>
              <a:t>Plan and follow a rough agenda including a breakdown by minute to help stay on track.</a:t>
            </a:r>
          </a:p>
        </p:txBody>
      </p:sp>
    </p:spTree>
    <p:extLst>
      <p:ext uri="{BB962C8B-B14F-4D97-AF65-F5344CB8AC3E}">
        <p14:creationId xmlns:p14="http://schemas.microsoft.com/office/powerpoint/2010/main" val="541185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D74C-BC4A-40CA-A84A-6CBDA66D4BED}"/>
              </a:ext>
            </a:extLst>
          </p:cNvPr>
          <p:cNvSpPr>
            <a:spLocks noGrp="1"/>
          </p:cNvSpPr>
          <p:nvPr>
            <p:ph type="title"/>
          </p:nvPr>
        </p:nvSpPr>
        <p:spPr/>
        <p:txBody>
          <a:bodyPr/>
          <a:lstStyle/>
          <a:p>
            <a:r>
              <a:rPr lang="en-US"/>
              <a:t>Example of Text Layout</a:t>
            </a:r>
          </a:p>
        </p:txBody>
      </p:sp>
      <p:sp>
        <p:nvSpPr>
          <p:cNvPr id="3" name="Content Placeholder 2">
            <a:extLst>
              <a:ext uri="{FF2B5EF4-FFF2-40B4-BE49-F238E27FC236}">
                <a16:creationId xmlns:a16="http://schemas.microsoft.com/office/drawing/2014/main" id="{BB222DB1-F6AE-497B-9E90-F2B95377DF18}"/>
              </a:ext>
            </a:extLst>
          </p:cNvPr>
          <p:cNvSpPr>
            <a:spLocks noGrp="1"/>
          </p:cNvSpPr>
          <p:nvPr>
            <p:ph idx="1"/>
          </p:nvPr>
        </p:nvSpPr>
        <p:spPr/>
        <p:txBody>
          <a:bodyPr/>
          <a:lstStyle/>
          <a:p>
            <a:r>
              <a:rPr lang="en-US"/>
              <a:t>Main topic 1: size 28pt</a:t>
            </a:r>
          </a:p>
          <a:p>
            <a:pPr lvl="1"/>
            <a:r>
              <a:rPr lang="en-US"/>
              <a:t>Size 24pt for the subtopics</a:t>
            </a:r>
          </a:p>
          <a:p>
            <a:pPr lvl="1"/>
            <a:r>
              <a:rPr lang="en-US"/>
              <a:t>Size 24pt for the subtopics</a:t>
            </a:r>
          </a:p>
          <a:p>
            <a:r>
              <a:rPr lang="en-US"/>
              <a:t>Main topic 2: size 28pt</a:t>
            </a:r>
          </a:p>
          <a:p>
            <a:pPr lvl="1"/>
            <a:r>
              <a:rPr lang="en-US"/>
              <a:t>Size 24pt for the subtopics</a:t>
            </a:r>
          </a:p>
          <a:p>
            <a:pPr lvl="1"/>
            <a:r>
              <a:rPr lang="en-US"/>
              <a:t>Size 24pt for the subtopics</a:t>
            </a:r>
          </a:p>
          <a:p>
            <a:r>
              <a:rPr lang="en-US"/>
              <a:t>Main topic 3: size 28pt</a:t>
            </a:r>
          </a:p>
          <a:p>
            <a:pPr lvl="1"/>
            <a:r>
              <a:rPr lang="en-US"/>
              <a:t>Size 24pt for the subtopics</a:t>
            </a:r>
          </a:p>
          <a:p>
            <a:pPr lvl="1"/>
            <a:r>
              <a:rPr lang="en-US"/>
              <a:t>Size 24pt for the subtopics</a:t>
            </a:r>
          </a:p>
          <a:p>
            <a:endParaRPr lang="en-US"/>
          </a:p>
        </p:txBody>
      </p:sp>
    </p:spTree>
    <p:extLst>
      <p:ext uri="{BB962C8B-B14F-4D97-AF65-F5344CB8AC3E}">
        <p14:creationId xmlns:p14="http://schemas.microsoft.com/office/powerpoint/2010/main" val="2206541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3636FD-B21C-4DA8-9066-5D49063B7B8C}"/>
              </a:ext>
            </a:extLst>
          </p:cNvPr>
          <p:cNvPicPr>
            <a:picLocks noChangeAspect="1"/>
          </p:cNvPicPr>
          <p:nvPr/>
        </p:nvPicPr>
        <p:blipFill rotWithShape="1">
          <a:blip r:embed="rId3"/>
          <a:srcRect l="26340" t="12629" r="64650" b="68115"/>
          <a:stretch/>
        </p:blipFill>
        <p:spPr>
          <a:xfrm>
            <a:off x="1026741" y="3693299"/>
            <a:ext cx="1712020" cy="1989119"/>
          </a:xfrm>
          <a:prstGeom prst="rect">
            <a:avLst/>
          </a:prstGeom>
        </p:spPr>
      </p:pic>
      <p:sp>
        <p:nvSpPr>
          <p:cNvPr id="2" name="Title 1"/>
          <p:cNvSpPr>
            <a:spLocks noGrp="1"/>
          </p:cNvSpPr>
          <p:nvPr>
            <p:ph type="title"/>
          </p:nvPr>
        </p:nvSpPr>
        <p:spPr/>
        <p:txBody>
          <a:bodyPr/>
          <a:lstStyle/>
          <a:p>
            <a:r>
              <a:rPr lang="en-US"/>
              <a:t>Slide Palette Info</a:t>
            </a:r>
          </a:p>
        </p:txBody>
      </p:sp>
      <p:sp>
        <p:nvSpPr>
          <p:cNvPr id="4" name="Rectangle 3"/>
          <p:cNvSpPr/>
          <p:nvPr/>
        </p:nvSpPr>
        <p:spPr bwMode="auto">
          <a:xfrm>
            <a:off x="4085581" y="4171208"/>
            <a:ext cx="6987641" cy="1410300"/>
          </a:xfrm>
          <a:custGeom>
            <a:avLst/>
            <a:gdLst/>
            <a:ahLst/>
            <a:cxnLst/>
            <a:rect l="l" t="t" r="r" b="b"/>
            <a:pathLst>
              <a:path w="6985822" h="1410500">
                <a:moveTo>
                  <a:pt x="0" y="0"/>
                </a:moveTo>
                <a:lnTo>
                  <a:pt x="3955278" y="0"/>
                </a:lnTo>
                <a:lnTo>
                  <a:pt x="3955278" y="170496"/>
                </a:lnTo>
                <a:lnTo>
                  <a:pt x="6985822" y="170496"/>
                </a:lnTo>
                <a:lnTo>
                  <a:pt x="6985822" y="1284072"/>
                </a:lnTo>
                <a:lnTo>
                  <a:pt x="3955278" y="1284072"/>
                </a:lnTo>
                <a:lnTo>
                  <a:pt x="3955278" y="1410500"/>
                </a:lnTo>
                <a:lnTo>
                  <a:pt x="0" y="1410500"/>
                </a:lnTo>
                <a:close/>
              </a:path>
            </a:pathLst>
          </a:custGeom>
          <a:noFill/>
          <a:ln w="3175">
            <a:solidFill>
              <a:schemeClr val="tx1">
                <a:alpha val="27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765"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6762565" y="4307224"/>
            <a:ext cx="1182809" cy="1182334"/>
          </a:xfrm>
          <a:prstGeom prst="rect">
            <a:avLst/>
          </a:prstGeom>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961">
                <a:gradFill>
                  <a:gsLst>
                    <a:gs pos="0">
                      <a:srgbClr val="FFFFFF"/>
                    </a:gs>
                    <a:gs pos="100000">
                      <a:srgbClr val="FFFFFF"/>
                    </a:gs>
                  </a:gsLst>
                  <a:lin ang="5400000" scaled="0"/>
                </a:gradFill>
              </a:rPr>
              <a:t>Accent 3</a:t>
            </a:r>
          </a:p>
        </p:txBody>
      </p:sp>
      <p:sp>
        <p:nvSpPr>
          <p:cNvPr id="7" name="Rectangle 6"/>
          <p:cNvSpPr/>
          <p:nvPr/>
        </p:nvSpPr>
        <p:spPr bwMode="auto">
          <a:xfrm>
            <a:off x="4203919" y="4307224"/>
            <a:ext cx="1182809" cy="1182334"/>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961">
                <a:gradFill>
                  <a:gsLst>
                    <a:gs pos="5417">
                      <a:srgbClr val="000000"/>
                    </a:gs>
                    <a:gs pos="28000">
                      <a:srgbClr val="000000"/>
                    </a:gs>
                  </a:gsLst>
                  <a:lin ang="5400000" scaled="0"/>
                </a:gradFill>
              </a:rPr>
              <a:t>Accent 1</a:t>
            </a:r>
          </a:p>
        </p:txBody>
      </p:sp>
      <p:sp>
        <p:nvSpPr>
          <p:cNvPr id="6" name="Rectangle 5"/>
          <p:cNvSpPr/>
          <p:nvPr/>
        </p:nvSpPr>
        <p:spPr bwMode="auto">
          <a:xfrm>
            <a:off x="5483242" y="4307224"/>
            <a:ext cx="1182809" cy="1182334"/>
          </a:xfrm>
          <a:prstGeom prst="rect">
            <a:avLst/>
          </a:prstGeom>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961">
                <a:gradFill>
                  <a:gsLst>
                    <a:gs pos="0">
                      <a:srgbClr val="FFFFFF"/>
                    </a:gs>
                    <a:gs pos="100000">
                      <a:srgbClr val="FFFFFF"/>
                    </a:gs>
                  </a:gsLst>
                  <a:lin ang="5400000" scaled="0"/>
                </a:gradFill>
              </a:rPr>
              <a:t>Accent 2</a:t>
            </a:r>
          </a:p>
        </p:txBody>
      </p:sp>
      <p:sp>
        <p:nvSpPr>
          <p:cNvPr id="8" name="Rectangle 7"/>
          <p:cNvSpPr/>
          <p:nvPr/>
        </p:nvSpPr>
        <p:spPr bwMode="auto">
          <a:xfrm>
            <a:off x="10071582" y="4439906"/>
            <a:ext cx="917338" cy="916970"/>
          </a:xfrm>
          <a:prstGeom prst="rect">
            <a:avLst/>
          </a:prstGeom>
          <a:ln>
            <a:noFill/>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176">
                <a:gradFill>
                  <a:gsLst>
                    <a:gs pos="0">
                      <a:srgbClr val="FFFFFF"/>
                    </a:gs>
                    <a:gs pos="100000">
                      <a:srgbClr val="FFFFFF"/>
                    </a:gs>
                  </a:gsLst>
                  <a:lin ang="5400000" scaled="0"/>
                </a:gradFill>
              </a:rPr>
              <a:t>Accent 6</a:t>
            </a:r>
          </a:p>
        </p:txBody>
      </p:sp>
      <p:sp>
        <p:nvSpPr>
          <p:cNvPr id="9" name="Rectangle 8"/>
          <p:cNvSpPr/>
          <p:nvPr/>
        </p:nvSpPr>
        <p:spPr bwMode="auto">
          <a:xfrm>
            <a:off x="9060301" y="4439906"/>
            <a:ext cx="917338" cy="916970"/>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176">
                <a:gradFill>
                  <a:gsLst>
                    <a:gs pos="0">
                      <a:srgbClr val="FFFFFF"/>
                    </a:gs>
                    <a:gs pos="100000">
                      <a:srgbClr val="FFFFFF"/>
                    </a:gs>
                  </a:gsLst>
                  <a:lin ang="5400000" scaled="0"/>
                </a:gradFill>
              </a:rPr>
              <a:t>Accent 5</a:t>
            </a:r>
          </a:p>
        </p:txBody>
      </p:sp>
      <p:sp>
        <p:nvSpPr>
          <p:cNvPr id="10" name="Rectangle 9"/>
          <p:cNvSpPr/>
          <p:nvPr/>
        </p:nvSpPr>
        <p:spPr bwMode="auto">
          <a:xfrm>
            <a:off x="8041890" y="4439906"/>
            <a:ext cx="917338" cy="916970"/>
          </a:xfrm>
          <a:prstGeom prst="rect">
            <a:avLst/>
          </a:prstGeom>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lnSpc>
                <a:spcPct val="90000"/>
              </a:lnSpc>
              <a:spcBef>
                <a:spcPct val="0"/>
              </a:spcBef>
              <a:spcAft>
                <a:spcPct val="0"/>
              </a:spcAft>
            </a:pPr>
            <a:r>
              <a:rPr lang="en-US" sz="1176">
                <a:gradFill>
                  <a:gsLst>
                    <a:gs pos="0">
                      <a:srgbClr val="FFFFFF"/>
                    </a:gs>
                    <a:gs pos="100000">
                      <a:srgbClr val="FFFFFF"/>
                    </a:gs>
                  </a:gsLst>
                  <a:lin ang="5400000" scaled="0"/>
                </a:gradFill>
              </a:rPr>
              <a:t>Accent 4</a:t>
            </a:r>
          </a:p>
        </p:txBody>
      </p:sp>
      <p:sp>
        <p:nvSpPr>
          <p:cNvPr id="11" name="Rectangle 10"/>
          <p:cNvSpPr/>
          <p:nvPr/>
        </p:nvSpPr>
        <p:spPr bwMode="auto">
          <a:xfrm>
            <a:off x="2803212" y="4307224"/>
            <a:ext cx="1182809" cy="1182334"/>
          </a:xfrm>
          <a:prstGeom prst="rect">
            <a:avLst/>
          </a:prstGeom>
          <a:solidFill>
            <a:schemeClr val="tx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914102" fontAlgn="base">
              <a:lnSpc>
                <a:spcPct val="90000"/>
              </a:lnSpc>
              <a:spcBef>
                <a:spcPct val="0"/>
              </a:spcBef>
              <a:spcAft>
                <a:spcPct val="0"/>
              </a:spcAft>
            </a:pPr>
            <a:r>
              <a:rPr lang="en-US" sz="1372">
                <a:gradFill>
                  <a:gsLst>
                    <a:gs pos="5417">
                      <a:srgbClr val="000000"/>
                    </a:gs>
                    <a:gs pos="28000">
                      <a:srgbClr val="000000"/>
                    </a:gs>
                  </a:gsLst>
                  <a:lin ang="5400000" scaled="0"/>
                </a:gradFill>
              </a:rPr>
              <a:t>Text</a:t>
            </a:r>
          </a:p>
          <a:p>
            <a:pPr algn="ctr" defTabSz="914102" fontAlgn="base">
              <a:lnSpc>
                <a:spcPct val="90000"/>
              </a:lnSpc>
              <a:spcBef>
                <a:spcPct val="0"/>
              </a:spcBef>
              <a:spcAft>
                <a:spcPct val="0"/>
              </a:spcAft>
            </a:pPr>
            <a:r>
              <a:rPr lang="en-US" sz="1372">
                <a:gradFill>
                  <a:gsLst>
                    <a:gs pos="5417">
                      <a:srgbClr val="000000"/>
                    </a:gs>
                    <a:gs pos="28000">
                      <a:srgbClr val="000000"/>
                    </a:gs>
                  </a:gsLst>
                  <a:lin ang="5400000" scaled="0"/>
                </a:gradFill>
              </a:rPr>
              <a:t>Dark 2</a:t>
            </a:r>
          </a:p>
        </p:txBody>
      </p:sp>
      <p:sp>
        <p:nvSpPr>
          <p:cNvPr id="13" name="TextBox 12"/>
          <p:cNvSpPr txBox="1"/>
          <p:nvPr/>
        </p:nvSpPr>
        <p:spPr>
          <a:xfrm>
            <a:off x="1676442" y="3077678"/>
            <a:ext cx="8489747" cy="488797"/>
          </a:xfrm>
          <a:prstGeom prst="rect">
            <a:avLst/>
          </a:prstGeom>
          <a:noFill/>
        </p:spPr>
        <p:txBody>
          <a:bodyPr wrap="square" lIns="179285" tIns="0" rIns="179285" bIns="0" rtlCol="0">
            <a:spAutoFit/>
          </a:bodyPr>
          <a:lstStyle/>
          <a:p>
            <a:pPr>
              <a:lnSpc>
                <a:spcPct val="90000"/>
              </a:lnSpc>
            </a:pPr>
            <a:r>
              <a:rPr lang="en-US" sz="1765">
                <a:gradFill>
                  <a:gsLst>
                    <a:gs pos="2917">
                      <a:schemeClr val="tx1"/>
                    </a:gs>
                    <a:gs pos="30000">
                      <a:schemeClr val="tx1"/>
                    </a:gs>
                  </a:gsLst>
                  <a:lin ang="5400000" scaled="0"/>
                </a:gradFill>
              </a:rPr>
              <a:t>Select the 4</a:t>
            </a:r>
            <a:r>
              <a:rPr lang="en-US" sz="1765" baseline="30000">
                <a:gradFill>
                  <a:gsLst>
                    <a:gs pos="2917">
                      <a:schemeClr val="tx1"/>
                    </a:gs>
                    <a:gs pos="30000">
                      <a:schemeClr val="tx1"/>
                    </a:gs>
                  </a:gsLst>
                  <a:lin ang="5400000" scaled="0"/>
                </a:gradFill>
              </a:rPr>
              <a:t>th</a:t>
            </a:r>
            <a:r>
              <a:rPr lang="en-US" sz="1765">
                <a:gradFill>
                  <a:gsLst>
                    <a:gs pos="2917">
                      <a:schemeClr val="tx1"/>
                    </a:gs>
                    <a:gs pos="30000">
                      <a:schemeClr val="tx1"/>
                    </a:gs>
                  </a:gsLst>
                  <a:lin ang="5400000" scaled="0"/>
                </a:gradFill>
              </a:rPr>
              <a:t> color from the left for subheads and 1</a:t>
            </a:r>
            <a:r>
              <a:rPr lang="en-US" sz="1765" baseline="30000">
                <a:gradFill>
                  <a:gsLst>
                    <a:gs pos="2917">
                      <a:schemeClr val="tx1"/>
                    </a:gs>
                    <a:gs pos="30000">
                      <a:schemeClr val="tx1"/>
                    </a:gs>
                  </a:gsLst>
                  <a:lin ang="5400000" scaled="0"/>
                </a:gradFill>
              </a:rPr>
              <a:t>st</a:t>
            </a:r>
            <a:r>
              <a:rPr lang="en-US" sz="1765">
                <a:gradFill>
                  <a:gsLst>
                    <a:gs pos="2917">
                      <a:schemeClr val="tx1"/>
                    </a:gs>
                    <a:gs pos="30000">
                      <a:schemeClr val="tx1"/>
                    </a:gs>
                  </a:gsLst>
                  <a:lin ang="5400000" scaled="0"/>
                </a:gradFill>
              </a:rPr>
              <a:t> level non-bulleted text color, or wherever “color” text is preferred over the default black/white text</a:t>
            </a:r>
          </a:p>
        </p:txBody>
      </p:sp>
      <p:sp>
        <p:nvSpPr>
          <p:cNvPr id="14" name="TextBox 13"/>
          <p:cNvSpPr txBox="1"/>
          <p:nvPr/>
        </p:nvSpPr>
        <p:spPr>
          <a:xfrm>
            <a:off x="4210191" y="3664173"/>
            <a:ext cx="6921750" cy="271554"/>
          </a:xfrm>
          <a:prstGeom prst="rect">
            <a:avLst/>
          </a:prstGeom>
          <a:noFill/>
        </p:spPr>
        <p:txBody>
          <a:bodyPr wrap="square" lIns="0" tIns="0" rIns="0" bIns="0" rtlCol="0">
            <a:spAutoFit/>
          </a:bodyPr>
          <a:lstStyle/>
          <a:p>
            <a:pPr algn="ctr">
              <a:lnSpc>
                <a:spcPct val="90000"/>
              </a:lnSpc>
            </a:pPr>
            <a:r>
              <a:rPr lang="en-US" sz="1961">
                <a:gradFill>
                  <a:gsLst>
                    <a:gs pos="2917">
                      <a:schemeClr val="tx1"/>
                    </a:gs>
                    <a:gs pos="30000">
                      <a:schemeClr val="tx1"/>
                    </a:gs>
                  </a:gsLst>
                  <a:lin ang="5400000" scaled="0"/>
                </a:gradFill>
              </a:rPr>
              <a:t>Accent colors 1-6 – (6 Theme Colors to the far right)</a:t>
            </a:r>
          </a:p>
        </p:txBody>
      </p:sp>
      <p:grpSp>
        <p:nvGrpSpPr>
          <p:cNvPr id="15" name="Group 14"/>
          <p:cNvGrpSpPr/>
          <p:nvPr/>
        </p:nvGrpSpPr>
        <p:grpSpPr>
          <a:xfrm>
            <a:off x="4203917" y="3745279"/>
            <a:ext cx="6785003" cy="446906"/>
            <a:chOff x="5099206" y="3872901"/>
            <a:chExt cx="6165897" cy="363048"/>
          </a:xfrm>
        </p:grpSpPr>
        <p:cxnSp>
          <p:nvCxnSpPr>
            <p:cNvPr id="16" name="Straight Connector 15"/>
            <p:cNvCxnSpPr/>
            <p:nvPr/>
          </p:nvCxnSpPr>
          <p:spPr>
            <a:xfrm>
              <a:off x="5104785" y="4099191"/>
              <a:ext cx="6154739" cy="0"/>
            </a:xfrm>
            <a:prstGeom prst="line">
              <a:avLst/>
            </a:prstGeom>
            <a:noFill/>
            <a:ln>
              <a:solidFill>
                <a:schemeClr val="tx1"/>
              </a:solidFill>
              <a:headEnd type="arrow" w="med" len="med"/>
              <a:tailEnd type="arrow" w="med" len="med"/>
            </a:ln>
            <a:effectLst/>
          </p:spPr>
          <p:style>
            <a:lnRef idx="1">
              <a:schemeClr val="accent2"/>
            </a:lnRef>
            <a:fillRef idx="3">
              <a:schemeClr val="accent2"/>
            </a:fillRef>
            <a:effectRef idx="2">
              <a:schemeClr val="accent2"/>
            </a:effectRef>
            <a:fontRef idx="minor">
              <a:schemeClr val="lt1"/>
            </a:fontRef>
          </p:style>
        </p:cxnSp>
        <p:cxnSp>
          <p:nvCxnSpPr>
            <p:cNvPr id="17" name="Straight Connector 16"/>
            <p:cNvCxnSpPr/>
            <p:nvPr/>
          </p:nvCxnSpPr>
          <p:spPr>
            <a:xfrm>
              <a:off x="5099206" y="3872901"/>
              <a:ext cx="0" cy="3630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11265103" y="3872902"/>
              <a:ext cx="0" cy="3630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9" name="Text Placeholder 2"/>
          <p:cNvSpPr txBox="1">
            <a:spLocks/>
          </p:cNvSpPr>
          <p:nvPr/>
        </p:nvSpPr>
        <p:spPr>
          <a:xfrm>
            <a:off x="838207" y="1353691"/>
            <a:ext cx="10515593" cy="1593091"/>
          </a:xfrm>
          <a:prstGeom prst="rect">
            <a:avLst/>
          </a:prstGeom>
        </p:spPr>
        <p:txBody>
          <a:bodyPr vert="horz" wrap="square" lIns="179285" tIns="143428" rIns="179285" bIns="143428"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137">
                <a:gradFill>
                  <a:gsLst>
                    <a:gs pos="2917">
                      <a:schemeClr val="tx2"/>
                    </a:gs>
                    <a:gs pos="30000">
                      <a:schemeClr val="tx2"/>
                    </a:gs>
                  </a:gsLst>
                  <a:lin ang="5400000" scaled="0"/>
                </a:gradFill>
              </a:rPr>
              <a:t>The PowerPoint palette for this template has been built for you and is shown below. Avoid using too many colors in your presentation. </a:t>
            </a:r>
          </a:p>
        </p:txBody>
      </p:sp>
      <p:sp>
        <p:nvSpPr>
          <p:cNvPr id="20" name="Text Placeholder 2"/>
          <p:cNvSpPr txBox="1">
            <a:spLocks/>
          </p:cNvSpPr>
          <p:nvPr/>
        </p:nvSpPr>
        <p:spPr>
          <a:xfrm>
            <a:off x="3907760" y="5642142"/>
            <a:ext cx="4401548" cy="387798"/>
          </a:xfrm>
          <a:prstGeom prst="rect">
            <a:avLst/>
          </a:prstGeom>
        </p:spPr>
        <p:txBody>
          <a:bodyPr vert="horz" wrap="square" lIns="179285" tIns="0" rIns="179285" bIns="0"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400">
                <a:gradFill>
                  <a:gsLst>
                    <a:gs pos="2917">
                      <a:schemeClr val="tx1"/>
                    </a:gs>
                    <a:gs pos="30000">
                      <a:schemeClr val="tx1"/>
                    </a:gs>
                  </a:gsLst>
                  <a:lin ang="5400000" scaled="0"/>
                </a:gradFill>
                <a:latin typeface="+mn-lt"/>
              </a:rPr>
              <a:t>Use </a:t>
            </a:r>
            <a:r>
              <a:rPr lang="en-US" sz="1400" b="1">
                <a:gradFill>
                  <a:gsLst>
                    <a:gs pos="2917">
                      <a:schemeClr val="tx1"/>
                    </a:gs>
                    <a:gs pos="30000">
                      <a:schemeClr val="tx1"/>
                    </a:gs>
                  </a:gsLst>
                  <a:lin ang="5400000" scaled="0"/>
                </a:gradFill>
                <a:latin typeface="+mn-lt"/>
              </a:rPr>
              <a:t>Accent 1</a:t>
            </a:r>
            <a:r>
              <a:rPr lang="en-US" sz="1400">
                <a:gradFill>
                  <a:gsLst>
                    <a:gs pos="2917">
                      <a:schemeClr val="tx1"/>
                    </a:gs>
                    <a:gs pos="30000">
                      <a:schemeClr val="tx1"/>
                    </a:gs>
                  </a:gsLst>
                  <a:lin ang="5400000" scaled="0"/>
                </a:gradFill>
                <a:latin typeface="+mn-lt"/>
              </a:rPr>
              <a:t> as the main accent color. </a:t>
            </a:r>
            <a:br>
              <a:rPr lang="en-US" sz="1400">
                <a:gradFill>
                  <a:gsLst>
                    <a:gs pos="2917">
                      <a:schemeClr val="tx1"/>
                    </a:gs>
                    <a:gs pos="30000">
                      <a:schemeClr val="tx1"/>
                    </a:gs>
                  </a:gsLst>
                  <a:lin ang="5400000" scaled="0"/>
                </a:gradFill>
                <a:latin typeface="+mn-lt"/>
              </a:rPr>
            </a:br>
            <a:r>
              <a:rPr lang="en-US" sz="1400">
                <a:gradFill>
                  <a:gsLst>
                    <a:gs pos="2917">
                      <a:schemeClr val="tx1"/>
                    </a:gs>
                    <a:gs pos="30000">
                      <a:schemeClr val="tx1"/>
                    </a:gs>
                  </a:gsLst>
                  <a:lin ang="5400000" scaled="0"/>
                </a:gradFill>
                <a:latin typeface="+mn-lt"/>
              </a:rPr>
              <a:t>Use </a:t>
            </a:r>
            <a:r>
              <a:rPr lang="en-US" sz="1400" b="1">
                <a:gradFill>
                  <a:gsLst>
                    <a:gs pos="2917">
                      <a:schemeClr val="tx1"/>
                    </a:gs>
                    <a:gs pos="30000">
                      <a:schemeClr val="tx1"/>
                    </a:gs>
                  </a:gsLst>
                  <a:lin ang="5400000" scaled="0"/>
                </a:gradFill>
                <a:latin typeface="+mn-lt"/>
              </a:rPr>
              <a:t>Accent 2</a:t>
            </a:r>
            <a:r>
              <a:rPr lang="en-US" sz="1400">
                <a:gradFill>
                  <a:gsLst>
                    <a:gs pos="2917">
                      <a:schemeClr val="tx1"/>
                    </a:gs>
                    <a:gs pos="30000">
                      <a:schemeClr val="tx1"/>
                    </a:gs>
                  </a:gsLst>
                  <a:lin ang="5400000" scaled="0"/>
                </a:gradFill>
                <a:latin typeface="+mn-lt"/>
              </a:rPr>
              <a:t> and </a:t>
            </a:r>
            <a:r>
              <a:rPr lang="en-US" sz="1400" b="1">
                <a:gradFill>
                  <a:gsLst>
                    <a:gs pos="2917">
                      <a:schemeClr val="tx1"/>
                    </a:gs>
                    <a:gs pos="30000">
                      <a:schemeClr val="tx1"/>
                    </a:gs>
                  </a:gsLst>
                  <a:lin ang="5400000" scaled="0"/>
                </a:gradFill>
                <a:latin typeface="+mn-lt"/>
              </a:rPr>
              <a:t>Accent 3</a:t>
            </a:r>
            <a:r>
              <a:rPr lang="en-US" sz="1400">
                <a:gradFill>
                  <a:gsLst>
                    <a:gs pos="2917">
                      <a:schemeClr val="tx1"/>
                    </a:gs>
                    <a:gs pos="30000">
                      <a:schemeClr val="tx1"/>
                    </a:gs>
                  </a:gsLst>
                  <a:lin ang="5400000" scaled="0"/>
                </a:gradFill>
                <a:latin typeface="+mn-lt"/>
              </a:rPr>
              <a:t> when </a:t>
            </a:r>
            <a:r>
              <a:rPr lang="en-US" sz="1400">
                <a:gradFill>
                  <a:gsLst>
                    <a:gs pos="0">
                      <a:schemeClr val="tx1"/>
                    </a:gs>
                    <a:gs pos="86000">
                      <a:schemeClr val="tx1"/>
                    </a:gs>
                  </a:gsLst>
                  <a:lin ang="5400000" scaled="0"/>
                </a:gradFill>
                <a:latin typeface="+mn-lt"/>
              </a:rPr>
              <a:t>additional colors are needed. </a:t>
            </a:r>
          </a:p>
        </p:txBody>
      </p:sp>
      <p:sp>
        <p:nvSpPr>
          <p:cNvPr id="29" name="Rectangle 28"/>
          <p:cNvSpPr/>
          <p:nvPr/>
        </p:nvSpPr>
        <p:spPr bwMode="auto">
          <a:xfrm>
            <a:off x="1733015" y="3911178"/>
            <a:ext cx="960758" cy="152378"/>
          </a:xfrm>
          <a:prstGeom prst="rect">
            <a:avLst/>
          </a:prstGeom>
          <a:no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765" err="1">
              <a:gradFill>
                <a:gsLst>
                  <a:gs pos="0">
                    <a:srgbClr val="FFFFFF"/>
                  </a:gs>
                  <a:gs pos="100000">
                    <a:srgbClr val="FFFFFF"/>
                  </a:gs>
                </a:gsLst>
                <a:lin ang="5400000" scaled="0"/>
              </a:gradFill>
              <a:ea typeface="Segoe UI" pitchFamily="34" charset="0"/>
              <a:cs typeface="Segoe UI" pitchFamily="34" charset="0"/>
            </a:endParaRPr>
          </a:p>
        </p:txBody>
      </p:sp>
      <p:grpSp>
        <p:nvGrpSpPr>
          <p:cNvPr id="24" name="Group 23"/>
          <p:cNvGrpSpPr/>
          <p:nvPr/>
        </p:nvGrpSpPr>
        <p:grpSpPr>
          <a:xfrm>
            <a:off x="1659189" y="3572148"/>
            <a:ext cx="1746582" cy="933851"/>
            <a:chOff x="1132686" y="2188508"/>
            <a:chExt cx="1746128" cy="1942320"/>
          </a:xfrm>
        </p:grpSpPr>
        <p:cxnSp>
          <p:nvCxnSpPr>
            <p:cNvPr id="25" name="Straight Connector 24"/>
            <p:cNvCxnSpPr/>
            <p:nvPr/>
          </p:nvCxnSpPr>
          <p:spPr>
            <a:xfrm>
              <a:off x="2878814" y="2188508"/>
              <a:ext cx="0" cy="1942320"/>
            </a:xfrm>
            <a:prstGeom prst="line">
              <a:avLst/>
            </a:prstGeom>
            <a:noFill/>
            <a:ln>
              <a:solidFill>
                <a:schemeClr val="tx1"/>
              </a:solidFill>
              <a:headEnd type="none" w="med" len="med"/>
              <a:tailEnd type="oval" w="med" len="med"/>
            </a:ln>
            <a:effectLst/>
          </p:spPr>
          <p:style>
            <a:lnRef idx="1">
              <a:schemeClr val="accent2"/>
            </a:lnRef>
            <a:fillRef idx="3">
              <a:schemeClr val="accent2"/>
            </a:fillRef>
            <a:effectRef idx="2">
              <a:schemeClr val="accent2"/>
            </a:effectRef>
            <a:fontRef idx="minor">
              <a:schemeClr val="lt1"/>
            </a:fontRef>
          </p:style>
        </p:cxnSp>
        <p:sp>
          <p:nvSpPr>
            <p:cNvPr id="26" name="Freeform 25"/>
            <p:cNvSpPr/>
            <p:nvPr/>
          </p:nvSpPr>
          <p:spPr bwMode="auto">
            <a:xfrm>
              <a:off x="1132686" y="2188508"/>
              <a:ext cx="1746128" cy="264405"/>
            </a:xfrm>
            <a:custGeom>
              <a:avLst/>
              <a:gdLst>
                <a:gd name="connsiteX0" fmla="*/ 0 w 1883885"/>
                <a:gd name="connsiteY0" fmla="*/ 264405 h 264405"/>
                <a:gd name="connsiteX1" fmla="*/ 0 w 1883885"/>
                <a:gd name="connsiteY1" fmla="*/ 0 h 264405"/>
                <a:gd name="connsiteX2" fmla="*/ 1883885 w 1883885"/>
                <a:gd name="connsiteY2" fmla="*/ 0 h 264405"/>
              </a:gdLst>
              <a:ahLst/>
              <a:cxnLst>
                <a:cxn ang="0">
                  <a:pos x="connsiteX0" y="connsiteY0"/>
                </a:cxn>
                <a:cxn ang="0">
                  <a:pos x="connsiteX1" y="connsiteY1"/>
                </a:cxn>
                <a:cxn ang="0">
                  <a:pos x="connsiteX2" y="connsiteY2"/>
                </a:cxn>
              </a:cxnLst>
              <a:rect l="l" t="t" r="r" b="b"/>
              <a:pathLst>
                <a:path w="1883885" h="264405">
                  <a:moveTo>
                    <a:pt x="0" y="264405"/>
                  </a:moveTo>
                  <a:lnTo>
                    <a:pt x="0" y="0"/>
                  </a:lnTo>
                  <a:lnTo>
                    <a:pt x="1883885" y="0"/>
                  </a:lnTo>
                </a:path>
              </a:pathLst>
            </a:custGeom>
            <a:ln>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90000"/>
                </a:lnSpc>
              </a:pPr>
              <a:endParaRPr lang="en-US" sz="1765"/>
            </a:p>
          </p:txBody>
        </p:sp>
      </p:grpSp>
      <p:sp>
        <p:nvSpPr>
          <p:cNvPr id="28" name="Text Placeholder 2"/>
          <p:cNvSpPr txBox="1">
            <a:spLocks/>
          </p:cNvSpPr>
          <p:nvPr/>
        </p:nvSpPr>
        <p:spPr>
          <a:xfrm>
            <a:off x="8196167" y="5629882"/>
            <a:ext cx="2947030" cy="387798"/>
          </a:xfrm>
          <a:prstGeom prst="rect">
            <a:avLst/>
          </a:prstGeom>
        </p:spPr>
        <p:txBody>
          <a:bodyPr vert="horz" wrap="square" lIns="0" tIns="0" rIns="0" bIns="0"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400">
                <a:gradFill>
                  <a:gsLst>
                    <a:gs pos="0">
                      <a:schemeClr val="tx1"/>
                    </a:gs>
                    <a:gs pos="86000">
                      <a:schemeClr val="tx1"/>
                    </a:gs>
                  </a:gsLst>
                  <a:lin ang="5400000" scaled="0"/>
                </a:gradFill>
                <a:latin typeface="+mn-lt"/>
              </a:rPr>
              <a:t>Use </a:t>
            </a:r>
            <a:r>
              <a:rPr lang="en-US" sz="1400" b="1">
                <a:gradFill>
                  <a:gsLst>
                    <a:gs pos="0">
                      <a:schemeClr val="tx1"/>
                    </a:gs>
                    <a:gs pos="86000">
                      <a:schemeClr val="tx1"/>
                    </a:gs>
                  </a:gsLst>
                  <a:lin ang="5400000" scaled="0"/>
                </a:gradFill>
                <a:latin typeface="+mn-lt"/>
              </a:rPr>
              <a:t>Accents 4-6 </a:t>
            </a:r>
            <a:r>
              <a:rPr lang="en-US" sz="1400">
                <a:gradFill>
                  <a:gsLst>
                    <a:gs pos="0">
                      <a:schemeClr val="tx1"/>
                    </a:gs>
                    <a:gs pos="86000">
                      <a:schemeClr val="tx1"/>
                    </a:gs>
                  </a:gsLst>
                  <a:lin ang="5400000" scaled="0"/>
                </a:gradFill>
                <a:latin typeface="+mn-lt"/>
              </a:rPr>
              <a:t>sparingly – only when more colors are necessary. </a:t>
            </a:r>
          </a:p>
        </p:txBody>
      </p:sp>
    </p:spTree>
    <p:extLst>
      <p:ext uri="{BB962C8B-B14F-4D97-AF65-F5344CB8AC3E}">
        <p14:creationId xmlns:p14="http://schemas.microsoft.com/office/powerpoint/2010/main" val="3763782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DA991-F8C6-48C2-A611-10A5738A5916}"/>
              </a:ext>
            </a:extLst>
          </p:cNvPr>
          <p:cNvSpPr>
            <a:spLocks noGrp="1"/>
          </p:cNvSpPr>
          <p:nvPr>
            <p:ph type="title"/>
          </p:nvPr>
        </p:nvSpPr>
        <p:spPr/>
        <p:txBody>
          <a:bodyPr/>
          <a:lstStyle/>
          <a:p>
            <a:r>
              <a:rPr lang="en-US"/>
              <a:t>Chart Example</a:t>
            </a:r>
          </a:p>
        </p:txBody>
      </p:sp>
      <p:graphicFrame>
        <p:nvGraphicFramePr>
          <p:cNvPr id="4" name="Content Placeholder 3">
            <a:extLst>
              <a:ext uri="{FF2B5EF4-FFF2-40B4-BE49-F238E27FC236}">
                <a16:creationId xmlns:a16="http://schemas.microsoft.com/office/drawing/2014/main" id="{2D3EE095-3219-4E24-8817-F2A9767D3B8C}"/>
              </a:ext>
            </a:extLst>
          </p:cNvPr>
          <p:cNvGraphicFramePr>
            <a:graphicFrameLocks noGrp="1"/>
          </p:cNvGraphicFramePr>
          <p:nvPr>
            <p:ph idx="1"/>
            <p:extLst/>
          </p:nvPr>
        </p:nvGraphicFramePr>
        <p:xfrm>
          <a:off x="838200" y="1539875"/>
          <a:ext cx="10515600" cy="46370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27418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EDDAC-D4CA-4E65-B228-329BF304B06D}"/>
              </a:ext>
            </a:extLst>
          </p:cNvPr>
          <p:cNvSpPr>
            <a:spLocks noGrp="1"/>
          </p:cNvSpPr>
          <p:nvPr>
            <p:ph type="title"/>
          </p:nvPr>
        </p:nvSpPr>
        <p:spPr/>
        <p:txBody>
          <a:bodyPr>
            <a:normAutofit/>
          </a:bodyPr>
          <a:lstStyle/>
          <a:p>
            <a:r>
              <a:rPr lang="en-US"/>
              <a:t>Lots of data? Minimalize</a:t>
            </a:r>
            <a:endParaRPr lang="en-US">
              <a:highlight>
                <a:srgbClr val="FFFF00"/>
              </a:highlight>
            </a:endParaRPr>
          </a:p>
        </p:txBody>
      </p:sp>
      <p:grpSp>
        <p:nvGrpSpPr>
          <p:cNvPr id="4" name="Group 3">
            <a:extLst>
              <a:ext uri="{FF2B5EF4-FFF2-40B4-BE49-F238E27FC236}">
                <a16:creationId xmlns:a16="http://schemas.microsoft.com/office/drawing/2014/main" id="{C42781D6-632A-433D-ABC2-914C65E05995}"/>
              </a:ext>
            </a:extLst>
          </p:cNvPr>
          <p:cNvGrpSpPr/>
          <p:nvPr/>
        </p:nvGrpSpPr>
        <p:grpSpPr>
          <a:xfrm>
            <a:off x="422623" y="2412935"/>
            <a:ext cx="8523361" cy="3411284"/>
            <a:chOff x="277244" y="2402586"/>
            <a:chExt cx="5189521" cy="3377581"/>
          </a:xfrm>
        </p:grpSpPr>
        <p:sp>
          <p:nvSpPr>
            <p:cNvPr id="5" name="Rectangle 4">
              <a:extLst>
                <a:ext uri="{FF2B5EF4-FFF2-40B4-BE49-F238E27FC236}">
                  <a16:creationId xmlns:a16="http://schemas.microsoft.com/office/drawing/2014/main" id="{8648BCFE-71F9-47E9-805D-1BD78A5EBDBC}"/>
                </a:ext>
              </a:extLst>
            </p:cNvPr>
            <p:cNvSpPr/>
            <p:nvPr/>
          </p:nvSpPr>
          <p:spPr bwMode="auto">
            <a:xfrm rot="16200000">
              <a:off x="941232" y="3810012"/>
              <a:ext cx="3044648" cy="89565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182889" tIns="143428" rIns="182889" bIns="143428" numCol="1" spcCol="0" rtlCol="0" fromWordArt="0" anchor="t" anchorCtr="0" forceAA="0" compatLnSpc="1">
              <a:prstTxWarp prst="textNoShape">
                <a:avLst/>
              </a:prstTxWarp>
              <a:noAutofit/>
            </a:bodyPr>
            <a:lstStyle/>
            <a:p>
              <a:pPr defTabSz="913924" fontAlgn="base">
                <a:lnSpc>
                  <a:spcPct val="90000"/>
                </a:lnSpc>
                <a:spcBef>
                  <a:spcPct val="0"/>
                </a:spcBef>
                <a:spcAft>
                  <a:spcPct val="0"/>
                </a:spcAft>
              </a:pPr>
              <a:r>
                <a:rPr lang="en-US" sz="1765">
                  <a:gradFill>
                    <a:gsLst>
                      <a:gs pos="0">
                        <a:srgbClr val="FFFFFF"/>
                      </a:gs>
                      <a:gs pos="100000">
                        <a:srgbClr val="FFFFFF"/>
                      </a:gs>
                    </a:gsLst>
                    <a:lin ang="5400000" scaled="0"/>
                  </a:gradFill>
                  <a:ea typeface="Segoe UI" pitchFamily="34" charset="0"/>
                  <a:cs typeface="Segoe UI" pitchFamily="34" charset="0"/>
                </a:rPr>
                <a:t>125M</a:t>
              </a:r>
            </a:p>
          </p:txBody>
        </p:sp>
        <p:sp>
          <p:nvSpPr>
            <p:cNvPr id="6" name="Rectangle 5">
              <a:extLst>
                <a:ext uri="{FF2B5EF4-FFF2-40B4-BE49-F238E27FC236}">
                  <a16:creationId xmlns:a16="http://schemas.microsoft.com/office/drawing/2014/main" id="{D8178628-A6EE-4ADA-A4E2-026A1F98EC30}"/>
                </a:ext>
              </a:extLst>
            </p:cNvPr>
            <p:cNvSpPr/>
            <p:nvPr/>
          </p:nvSpPr>
          <p:spPr bwMode="auto">
            <a:xfrm rot="16200000">
              <a:off x="1696352" y="3643547"/>
              <a:ext cx="3377581" cy="89565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182889" tIns="143428" rIns="182889" bIns="143428" numCol="1" spcCol="0" rtlCol="0" fromWordArt="0" anchor="t" anchorCtr="0" forceAA="0" compatLnSpc="1">
              <a:prstTxWarp prst="textNoShape">
                <a:avLst/>
              </a:prstTxWarp>
              <a:noAutofit/>
            </a:bodyPr>
            <a:lstStyle/>
            <a:p>
              <a:pPr defTabSz="913924" fontAlgn="base">
                <a:lnSpc>
                  <a:spcPct val="90000"/>
                </a:lnSpc>
                <a:spcBef>
                  <a:spcPct val="0"/>
                </a:spcBef>
                <a:spcAft>
                  <a:spcPct val="0"/>
                </a:spcAft>
              </a:pPr>
              <a:r>
                <a:rPr lang="en-US" sz="1765">
                  <a:gradFill>
                    <a:gsLst>
                      <a:gs pos="0">
                        <a:schemeClr val="tx1">
                          <a:lumMod val="50000"/>
                        </a:schemeClr>
                      </a:gs>
                      <a:gs pos="100000">
                        <a:schemeClr val="tx1">
                          <a:lumMod val="50000"/>
                        </a:schemeClr>
                      </a:gs>
                    </a:gsLst>
                    <a:lin ang="5400000" scaled="0"/>
                  </a:gradFill>
                  <a:ea typeface="Segoe UI" pitchFamily="34" charset="0"/>
                  <a:cs typeface="Segoe UI" pitchFamily="34" charset="0"/>
                </a:rPr>
                <a:t>140M</a:t>
              </a:r>
            </a:p>
            <a:p>
              <a:pPr algn="ctr" defTabSz="913924" fontAlgn="base">
                <a:lnSpc>
                  <a:spcPct val="80000"/>
                </a:lnSpc>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D016CD66-E059-4D26-B536-436D50C5DB4E}"/>
                </a:ext>
              </a:extLst>
            </p:cNvPr>
            <p:cNvSpPr/>
            <p:nvPr/>
          </p:nvSpPr>
          <p:spPr bwMode="auto">
            <a:xfrm rot="16200000">
              <a:off x="-48281" y="3742083"/>
              <a:ext cx="3180504" cy="89565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182889" tIns="143428" rIns="182889" bIns="143428" numCol="1" spcCol="0" rtlCol="0" fromWordArt="0" anchor="t" anchorCtr="0" forceAA="0" compatLnSpc="1">
              <a:prstTxWarp prst="textNoShape">
                <a:avLst/>
              </a:prstTxWarp>
              <a:noAutofit/>
            </a:bodyPr>
            <a:lstStyle/>
            <a:p>
              <a:pPr defTabSz="913924" fontAlgn="base">
                <a:lnSpc>
                  <a:spcPct val="90000"/>
                </a:lnSpc>
                <a:spcBef>
                  <a:spcPct val="0"/>
                </a:spcBef>
                <a:spcAft>
                  <a:spcPct val="0"/>
                </a:spcAft>
              </a:pPr>
              <a:r>
                <a:rPr lang="en-US" sz="1765" spc="-50">
                  <a:gradFill>
                    <a:gsLst>
                      <a:gs pos="0">
                        <a:srgbClr val="FFFFFF"/>
                      </a:gs>
                      <a:gs pos="100000">
                        <a:srgbClr val="FFFFFF"/>
                      </a:gs>
                    </a:gsLst>
                    <a:lin ang="5400000" scaled="0"/>
                  </a:gradFill>
                  <a:ea typeface="Segoe UI" pitchFamily="34" charset="0"/>
                  <a:cs typeface="Segoe UI" pitchFamily="34" charset="0"/>
                </a:rPr>
                <a:t>130M</a:t>
              </a:r>
            </a:p>
          </p:txBody>
        </p:sp>
        <p:sp>
          <p:nvSpPr>
            <p:cNvPr id="8" name="Rectangle 7">
              <a:extLst>
                <a:ext uri="{FF2B5EF4-FFF2-40B4-BE49-F238E27FC236}">
                  <a16:creationId xmlns:a16="http://schemas.microsoft.com/office/drawing/2014/main" id="{84036E1B-1A54-4BD9-B599-2FEF271DBF1A}"/>
                </a:ext>
              </a:extLst>
            </p:cNvPr>
            <p:cNvSpPr/>
            <p:nvPr/>
          </p:nvSpPr>
          <p:spPr bwMode="auto">
            <a:xfrm rot="16200000">
              <a:off x="2926959" y="4465702"/>
              <a:ext cx="2246400"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9" name="Rectangle 8">
              <a:extLst>
                <a:ext uri="{FF2B5EF4-FFF2-40B4-BE49-F238E27FC236}">
                  <a16:creationId xmlns:a16="http://schemas.microsoft.com/office/drawing/2014/main" id="{1545A2D8-8087-4199-B074-213D89A46292}"/>
                </a:ext>
              </a:extLst>
            </p:cNvPr>
            <p:cNvSpPr/>
            <p:nvPr/>
          </p:nvSpPr>
          <p:spPr bwMode="auto">
            <a:xfrm rot="16200000">
              <a:off x="3770095" y="4900391"/>
              <a:ext cx="137702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0" name="Rectangle 9">
              <a:extLst>
                <a:ext uri="{FF2B5EF4-FFF2-40B4-BE49-F238E27FC236}">
                  <a16:creationId xmlns:a16="http://schemas.microsoft.com/office/drawing/2014/main" id="{0D053020-6D8D-4590-B349-92A9E2C38691}"/>
                </a:ext>
              </a:extLst>
            </p:cNvPr>
            <p:cNvSpPr/>
            <p:nvPr/>
          </p:nvSpPr>
          <p:spPr>
            <a:xfrm>
              <a:off x="3641405" y="2424395"/>
              <a:ext cx="112459" cy="360338"/>
            </a:xfrm>
            <a:prstGeom prst="rect">
              <a:avLst/>
            </a:prstGeom>
          </p:spPr>
          <p:txBody>
            <a:bodyPr wrap="none" lIns="91427" tIns="45714" rIns="91427" bIns="45714">
              <a:spAutoFit/>
            </a:bodyPr>
            <a:lstStyle/>
            <a:p>
              <a:pPr algn="ctr" defTabSz="913924" fontAlgn="base">
                <a:spcBef>
                  <a:spcPct val="0"/>
                </a:spcBef>
                <a:spcAft>
                  <a:spcPct val="0"/>
                </a:spcAft>
              </a:pPr>
              <a:endParaRPr lang="en-US" sz="1765" spc="5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C687F92B-B17E-4618-A881-B6B50A5B3EAD}"/>
                </a:ext>
              </a:extLst>
            </p:cNvPr>
            <p:cNvSpPr/>
            <p:nvPr/>
          </p:nvSpPr>
          <p:spPr>
            <a:xfrm>
              <a:off x="1656341" y="2617610"/>
              <a:ext cx="112459" cy="360338"/>
            </a:xfrm>
            <a:prstGeom prst="rect">
              <a:avLst/>
            </a:prstGeom>
          </p:spPr>
          <p:txBody>
            <a:bodyPr wrap="none" lIns="91427" tIns="45714" rIns="91427" bIns="45714">
              <a:spAutoFit/>
            </a:bodyPr>
            <a:lstStyle/>
            <a:p>
              <a:pPr algn="ctr" defTabSz="913924" fontAlgn="base">
                <a:spcBef>
                  <a:spcPct val="0"/>
                </a:spcBef>
                <a:spcAft>
                  <a:spcPct val="0"/>
                </a:spcAft>
              </a:pPr>
              <a:endParaRPr lang="en-US" sz="1765" spc="5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DDDE3BDE-7C2B-4A47-B1E4-A2780157CD14}"/>
                </a:ext>
              </a:extLst>
            </p:cNvPr>
            <p:cNvSpPr/>
            <p:nvPr/>
          </p:nvSpPr>
          <p:spPr>
            <a:xfrm>
              <a:off x="2646566" y="2748710"/>
              <a:ext cx="112459" cy="360338"/>
            </a:xfrm>
            <a:prstGeom prst="rect">
              <a:avLst/>
            </a:prstGeom>
          </p:spPr>
          <p:txBody>
            <a:bodyPr wrap="none" lIns="91427" tIns="45714" rIns="91427" bIns="45714">
              <a:spAutoFit/>
            </a:bodyPr>
            <a:lstStyle/>
            <a:p>
              <a:pPr algn="ctr" defTabSz="913924" fontAlgn="base">
                <a:spcBef>
                  <a:spcPct val="0"/>
                </a:spcBef>
                <a:spcAft>
                  <a:spcPct val="0"/>
                </a:spcAft>
              </a:pPr>
              <a:endParaRPr lang="en-US" sz="1765" spc="5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a:extLst>
                <a:ext uri="{FF2B5EF4-FFF2-40B4-BE49-F238E27FC236}">
                  <a16:creationId xmlns:a16="http://schemas.microsoft.com/office/drawing/2014/main" id="{FD164157-76A0-4F28-AF06-8DE1E6D2311E}"/>
                </a:ext>
              </a:extLst>
            </p:cNvPr>
            <p:cNvSpPr/>
            <p:nvPr/>
          </p:nvSpPr>
          <p:spPr bwMode="auto">
            <a:xfrm rot="16200000">
              <a:off x="314896" y="5026846"/>
              <a:ext cx="112411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4" name="Rectangle 13">
              <a:extLst>
                <a:ext uri="{FF2B5EF4-FFF2-40B4-BE49-F238E27FC236}">
                  <a16:creationId xmlns:a16="http://schemas.microsoft.com/office/drawing/2014/main" id="{9D9F6569-FDAF-4F4C-8ACD-D8B4FB9A7663}"/>
                </a:ext>
              </a:extLst>
            </p:cNvPr>
            <p:cNvSpPr/>
            <p:nvPr/>
          </p:nvSpPr>
          <p:spPr bwMode="auto">
            <a:xfrm rot="16200000">
              <a:off x="-223959" y="4896442"/>
              <a:ext cx="1384927"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5" name="Rectangle 14">
              <a:extLst>
                <a:ext uri="{FF2B5EF4-FFF2-40B4-BE49-F238E27FC236}">
                  <a16:creationId xmlns:a16="http://schemas.microsoft.com/office/drawing/2014/main" id="{76BF7254-D923-4BB6-A008-39100A98A82E}"/>
                </a:ext>
              </a:extLst>
            </p:cNvPr>
            <p:cNvSpPr/>
            <p:nvPr/>
          </p:nvSpPr>
          <p:spPr bwMode="auto">
            <a:xfrm rot="16200000">
              <a:off x="4867408" y="5180806"/>
              <a:ext cx="81619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sp>
          <p:nvSpPr>
            <p:cNvPr id="16" name="Rectangle 15">
              <a:extLst>
                <a:ext uri="{FF2B5EF4-FFF2-40B4-BE49-F238E27FC236}">
                  <a16:creationId xmlns:a16="http://schemas.microsoft.com/office/drawing/2014/main" id="{CFB58403-94E1-4D4B-BFEB-B3E809319259}"/>
                </a:ext>
              </a:extLst>
            </p:cNvPr>
            <p:cNvSpPr/>
            <p:nvPr/>
          </p:nvSpPr>
          <p:spPr bwMode="auto">
            <a:xfrm rot="16200000">
              <a:off x="4364273" y="5086121"/>
              <a:ext cx="1005564" cy="38252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3924" fontAlgn="base">
                <a:spcBef>
                  <a:spcPct val="0"/>
                </a:spcBef>
                <a:spcAft>
                  <a:spcPct val="0"/>
                </a:spcAft>
              </a:pPr>
              <a:r>
                <a:rPr lang="en-US" sz="1176">
                  <a:gradFill>
                    <a:gsLst>
                      <a:gs pos="0">
                        <a:schemeClr val="tx1"/>
                      </a:gs>
                      <a:gs pos="100000">
                        <a:schemeClr val="tx1"/>
                      </a:gs>
                    </a:gsLst>
                    <a:lin ang="5400000" scaled="0"/>
                  </a:gradFill>
                  <a:ea typeface="Segoe UI" pitchFamily="34" charset="0"/>
                  <a:cs typeface="Segoe UI" pitchFamily="34" charset="0"/>
                </a:rPr>
                <a:t>Other</a:t>
              </a:r>
            </a:p>
          </p:txBody>
        </p:sp>
      </p:grpSp>
      <p:sp>
        <p:nvSpPr>
          <p:cNvPr id="17" name="TextBox 16">
            <a:extLst>
              <a:ext uri="{FF2B5EF4-FFF2-40B4-BE49-F238E27FC236}">
                <a16:creationId xmlns:a16="http://schemas.microsoft.com/office/drawing/2014/main" id="{822522FE-25CA-4511-B4C1-3458F32E6D1D}"/>
              </a:ext>
            </a:extLst>
          </p:cNvPr>
          <p:cNvSpPr txBox="1"/>
          <p:nvPr/>
        </p:nvSpPr>
        <p:spPr>
          <a:xfrm>
            <a:off x="422623" y="1518067"/>
            <a:ext cx="2691816" cy="621806"/>
          </a:xfrm>
          <a:prstGeom prst="rect">
            <a:avLst/>
          </a:prstGeom>
          <a:noFill/>
        </p:spPr>
        <p:txBody>
          <a:bodyPr wrap="square" lIns="179285" tIns="143428" rIns="179285" bIns="143428" rtlCol="0">
            <a:noAutofit/>
          </a:bodyPr>
          <a:lstStyle/>
          <a:p>
            <a:pPr lvl="0"/>
            <a:r>
              <a:rPr lang="en-US" sz="1078">
                <a:gradFill>
                  <a:gsLst>
                    <a:gs pos="1250">
                      <a:schemeClr val="tx1"/>
                    </a:gs>
                    <a:gs pos="99000">
                      <a:schemeClr val="tx1"/>
                    </a:gs>
                  </a:gsLst>
                  <a:lin ang="5400000" scaled="0"/>
                </a:gradFill>
              </a:rPr>
              <a:t>Gray is used to de-emphasize data that is less important. Use cool gray 3 or cool gray 7. See slide 7 for color formulas.</a:t>
            </a:r>
          </a:p>
        </p:txBody>
      </p:sp>
      <p:sp>
        <p:nvSpPr>
          <p:cNvPr id="18" name="TextBox 17">
            <a:extLst>
              <a:ext uri="{FF2B5EF4-FFF2-40B4-BE49-F238E27FC236}">
                <a16:creationId xmlns:a16="http://schemas.microsoft.com/office/drawing/2014/main" id="{7B6291B9-3934-4063-92CB-952E3074B0C1}"/>
              </a:ext>
            </a:extLst>
          </p:cNvPr>
          <p:cNvSpPr txBox="1"/>
          <p:nvPr/>
        </p:nvSpPr>
        <p:spPr>
          <a:xfrm>
            <a:off x="3423928" y="1518067"/>
            <a:ext cx="1478266" cy="621806"/>
          </a:xfrm>
          <a:prstGeom prst="rect">
            <a:avLst/>
          </a:prstGeom>
          <a:noFill/>
        </p:spPr>
        <p:txBody>
          <a:bodyPr wrap="square" lIns="179285" tIns="143428" rIns="179285" bIns="143428" rtlCol="0">
            <a:noAutofit/>
          </a:bodyPr>
          <a:lstStyle/>
          <a:p>
            <a:pPr lvl="0"/>
            <a:r>
              <a:rPr lang="en-US" sz="1078">
                <a:gradFill>
                  <a:gsLst>
                    <a:gs pos="1250">
                      <a:schemeClr val="tx1"/>
                    </a:gs>
                    <a:gs pos="99000">
                      <a:schemeClr val="tx1"/>
                    </a:gs>
                  </a:gsLst>
                  <a:lin ang="5400000" scaled="0"/>
                </a:gradFill>
              </a:rPr>
              <a:t>All elements have the same interior margins as text blocks.</a:t>
            </a:r>
          </a:p>
        </p:txBody>
      </p:sp>
      <p:sp>
        <p:nvSpPr>
          <p:cNvPr id="19" name="TextBox 18">
            <a:extLst>
              <a:ext uri="{FF2B5EF4-FFF2-40B4-BE49-F238E27FC236}">
                <a16:creationId xmlns:a16="http://schemas.microsoft.com/office/drawing/2014/main" id="{F0353041-E2CC-4859-B090-FB1874F4CF2C}"/>
              </a:ext>
            </a:extLst>
          </p:cNvPr>
          <p:cNvSpPr txBox="1"/>
          <p:nvPr/>
        </p:nvSpPr>
        <p:spPr>
          <a:xfrm>
            <a:off x="9387434" y="2412934"/>
            <a:ext cx="2691811" cy="1792846"/>
          </a:xfrm>
          <a:prstGeom prst="rect">
            <a:avLst/>
          </a:prstGeom>
          <a:noFill/>
        </p:spPr>
        <p:txBody>
          <a:bodyPr wrap="square" lIns="179285" tIns="143428" rIns="179285" bIns="143428" rtlCol="0">
            <a:noAutofit/>
          </a:bodyPr>
          <a:lstStyle/>
          <a:p>
            <a:pPr>
              <a:lnSpc>
                <a:spcPct val="90000"/>
              </a:lnSpc>
              <a:spcAft>
                <a:spcPts val="588"/>
              </a:spcAft>
            </a:pPr>
            <a:r>
              <a:rPr lang="en-US" sz="1078">
                <a:gradFill>
                  <a:gsLst>
                    <a:gs pos="1250">
                      <a:schemeClr val="tx1"/>
                    </a:gs>
                    <a:gs pos="99000">
                      <a:schemeClr val="tx1"/>
                    </a:gs>
                  </a:gsLst>
                  <a:lin ang="5400000" scaled="0"/>
                </a:gradFill>
              </a:rPr>
              <a:t>When a chart or graphic, has more elements than can easily be aligned to the grid, align the outer edges of the group, top, bottom, left and right edges to the grid.</a:t>
            </a:r>
          </a:p>
          <a:p>
            <a:pPr>
              <a:lnSpc>
                <a:spcPct val="90000"/>
              </a:lnSpc>
              <a:spcAft>
                <a:spcPts val="588"/>
              </a:spcAft>
            </a:pPr>
            <a:r>
              <a:rPr lang="en-US" sz="1078">
                <a:gradFill>
                  <a:gsLst>
                    <a:gs pos="1250">
                      <a:schemeClr val="tx1"/>
                    </a:gs>
                    <a:gs pos="99000">
                      <a:schemeClr val="tx1"/>
                    </a:gs>
                  </a:gsLst>
                  <a:lin ang="5400000" scaled="0"/>
                </a:gradFill>
              </a:rPr>
              <a:t>It is preferable to keep the group aligned to the left border. </a:t>
            </a:r>
          </a:p>
        </p:txBody>
      </p:sp>
      <p:sp>
        <p:nvSpPr>
          <p:cNvPr id="20" name="Freeform 6">
            <a:extLst>
              <a:ext uri="{FF2B5EF4-FFF2-40B4-BE49-F238E27FC236}">
                <a16:creationId xmlns:a16="http://schemas.microsoft.com/office/drawing/2014/main" id="{DDA567A9-6728-4703-91CA-69DAAD270328}"/>
              </a:ext>
            </a:extLst>
          </p:cNvPr>
          <p:cNvSpPr/>
          <p:nvPr/>
        </p:nvSpPr>
        <p:spPr bwMode="auto">
          <a:xfrm>
            <a:off x="6605966" y="2406599"/>
            <a:ext cx="2778040" cy="2599632"/>
          </a:xfrm>
          <a:custGeom>
            <a:avLst/>
            <a:gdLst>
              <a:gd name="connsiteX0" fmla="*/ 2548890 w 2548890"/>
              <a:gd name="connsiteY0" fmla="*/ 2023110 h 2023110"/>
              <a:gd name="connsiteX1" fmla="*/ 2548890 w 2548890"/>
              <a:gd name="connsiteY1" fmla="*/ 0 h 2023110"/>
              <a:gd name="connsiteX2" fmla="*/ 0 w 2548890"/>
              <a:gd name="connsiteY2" fmla="*/ 0 h 2023110"/>
            </a:gdLst>
            <a:ahLst/>
            <a:cxnLst>
              <a:cxn ang="0">
                <a:pos x="connsiteX0" y="connsiteY0"/>
              </a:cxn>
              <a:cxn ang="0">
                <a:pos x="connsiteX1" y="connsiteY1"/>
              </a:cxn>
              <a:cxn ang="0">
                <a:pos x="connsiteX2" y="connsiteY2"/>
              </a:cxn>
            </a:cxnLst>
            <a:rect l="l" t="t" r="r" b="b"/>
            <a:pathLst>
              <a:path w="2548890" h="2023110">
                <a:moveTo>
                  <a:pt x="2548890" y="2023110"/>
                </a:moveTo>
                <a:lnTo>
                  <a:pt x="2548890" y="0"/>
                </a:lnTo>
                <a:lnTo>
                  <a:pt x="0" y="0"/>
                </a:lnTo>
              </a:path>
            </a:pathLst>
          </a:custGeom>
          <a:noFill/>
          <a:ln>
            <a:solidFill>
              <a:schemeClr val="tx1"/>
            </a:solidFill>
            <a:headEnd type="arrow" w="med" len="med"/>
            <a:tailEnd type="arrow"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765"/>
          </a:p>
        </p:txBody>
      </p:sp>
      <p:cxnSp>
        <p:nvCxnSpPr>
          <p:cNvPr id="21" name="Straight Connector 20">
            <a:extLst>
              <a:ext uri="{FF2B5EF4-FFF2-40B4-BE49-F238E27FC236}">
                <a16:creationId xmlns:a16="http://schemas.microsoft.com/office/drawing/2014/main" id="{44ADFE37-17AD-4F3F-8BF4-6D54766884AA}"/>
              </a:ext>
            </a:extLst>
          </p:cNvPr>
          <p:cNvCxnSpPr>
            <a:cxnSpLocks/>
          </p:cNvCxnSpPr>
          <p:nvPr/>
        </p:nvCxnSpPr>
        <p:spPr>
          <a:xfrm>
            <a:off x="712888" y="2215299"/>
            <a:ext cx="0" cy="2432362"/>
          </a:xfrm>
          <a:prstGeom prst="line">
            <a:avLst/>
          </a:prstGeom>
          <a:noFill/>
          <a:ln>
            <a:solidFill>
              <a:schemeClr val="tx1">
                <a:lumMod val="65000"/>
                <a:lumOff val="3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2" name="Straight Connector 21">
            <a:extLst>
              <a:ext uri="{FF2B5EF4-FFF2-40B4-BE49-F238E27FC236}">
                <a16:creationId xmlns:a16="http://schemas.microsoft.com/office/drawing/2014/main" id="{130836D8-1F69-4112-8E07-511F90390F48}"/>
              </a:ext>
            </a:extLst>
          </p:cNvPr>
          <p:cNvCxnSpPr/>
          <p:nvPr/>
        </p:nvCxnSpPr>
        <p:spPr>
          <a:xfrm>
            <a:off x="3720524" y="2406599"/>
            <a:ext cx="0" cy="448212"/>
          </a:xfrm>
          <a:prstGeom prst="line">
            <a:avLst/>
          </a:prstGeom>
          <a:noFill/>
          <a:ln>
            <a:solidFill>
              <a:schemeClr val="tx1">
                <a:lumMod val="65000"/>
                <a:lumOff val="3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4133302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C4C11-2FDB-48B1-8F70-81B88BE16AEC}"/>
              </a:ext>
            </a:extLst>
          </p:cNvPr>
          <p:cNvSpPr>
            <a:spLocks noGrp="1"/>
          </p:cNvSpPr>
          <p:nvPr>
            <p:ph type="title"/>
          </p:nvPr>
        </p:nvSpPr>
        <p:spPr/>
        <p:txBody>
          <a:bodyPr/>
          <a:lstStyle/>
          <a:p>
            <a:r>
              <a:rPr lang="en-US"/>
              <a:t>Chart Example</a:t>
            </a:r>
          </a:p>
        </p:txBody>
      </p:sp>
      <p:graphicFrame>
        <p:nvGraphicFramePr>
          <p:cNvPr id="4" name="Content Placeholder 3">
            <a:extLst>
              <a:ext uri="{FF2B5EF4-FFF2-40B4-BE49-F238E27FC236}">
                <a16:creationId xmlns:a16="http://schemas.microsoft.com/office/drawing/2014/main" id="{F146281C-2D16-438B-9439-E6EB9329AB22}"/>
              </a:ext>
            </a:extLst>
          </p:cNvPr>
          <p:cNvGraphicFramePr>
            <a:graphicFrameLocks noGrp="1"/>
          </p:cNvGraphicFramePr>
          <p:nvPr>
            <p:ph idx="1"/>
            <p:extLst/>
          </p:nvPr>
        </p:nvGraphicFramePr>
        <p:xfrm>
          <a:off x="838200" y="1539875"/>
          <a:ext cx="10515600" cy="46370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5947037"/>
      </p:ext>
    </p:extLst>
  </p:cSld>
  <p:clrMapOvr>
    <a:masterClrMapping/>
  </p:clrMapOvr>
</p:sld>
</file>

<file path=ppt/theme/theme1.xml><?xml version="1.0" encoding="utf-8"?>
<a:theme xmlns:a="http://schemas.openxmlformats.org/drawingml/2006/main" name="Office Theme">
  <a:themeElements>
    <a:clrScheme name="Power BIUG">
      <a:dk1>
        <a:srgbClr val="000000"/>
      </a:dk1>
      <a:lt1>
        <a:sysClr val="window" lastClr="FFFFFF"/>
      </a:lt1>
      <a:dk2>
        <a:srgbClr val="000000"/>
      </a:dk2>
      <a:lt2>
        <a:srgbClr val="E7E6E6"/>
      </a:lt2>
      <a:accent1>
        <a:srgbClr val="F2C818"/>
      </a:accent1>
      <a:accent2>
        <a:srgbClr val="000000"/>
      </a:accent2>
      <a:accent3>
        <a:srgbClr val="D8D8D8"/>
      </a:accent3>
      <a:accent4>
        <a:srgbClr val="7F7F7F"/>
      </a:accent4>
      <a:accent5>
        <a:srgbClr val="262626"/>
      </a:accent5>
      <a:accent6>
        <a:srgbClr val="F2C818"/>
      </a:accent6>
      <a:hlink>
        <a:srgbClr val="F2C818"/>
      </a:hlink>
      <a:folHlink>
        <a:srgbClr val="7F7F7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2331</TotalTime>
  <Words>1164</Words>
  <Application>Microsoft Office PowerPoint</Application>
  <PresentationFormat>Widescreen</PresentationFormat>
  <Paragraphs>152</Paragraphs>
  <Slides>23</Slides>
  <Notes>8</Notes>
  <HiddenSlides>9</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Mangal</vt:lpstr>
      <vt:lpstr>Segoe UI</vt:lpstr>
      <vt:lpstr>Office Theme</vt:lpstr>
      <vt:lpstr>PowerPoint Presentation</vt:lpstr>
      <vt:lpstr>Notes to the Presenter</vt:lpstr>
      <vt:lpstr>Presentation Best Practices</vt:lpstr>
      <vt:lpstr>Presentation Best Practices</vt:lpstr>
      <vt:lpstr>Example of Text Layout</vt:lpstr>
      <vt:lpstr>Slide Palette Info</vt:lpstr>
      <vt:lpstr>Chart Example</vt:lpstr>
      <vt:lpstr>Lots of data? Minimalize</vt:lpstr>
      <vt:lpstr>Chart Example</vt:lpstr>
      <vt:lpstr>Notes (hidden)</vt:lpstr>
      <vt:lpstr>Spatial Data Analysis in Power BI</vt:lpstr>
      <vt:lpstr>It All Started with a Tweet …</vt:lpstr>
      <vt:lpstr>Beautiful Thematic Maps (Not in Power BI)</vt:lpstr>
      <vt:lpstr>Using R in Spatial Analytics</vt:lpstr>
      <vt:lpstr>Session Agenda</vt:lpstr>
      <vt:lpstr>Tony McGovern</vt:lpstr>
      <vt:lpstr>Out of the Box Analytics in Mapbox Visual</vt:lpstr>
      <vt:lpstr>Build and Deploy ML Models in Azure ML Studio</vt:lpstr>
      <vt:lpstr>Consume Azure ML Models in Power BI</vt:lpstr>
      <vt:lpstr>Use Twitter!</vt:lpstr>
      <vt:lpstr>Resources</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Samantha Albrecht</dc:creator>
  <cp:lastModifiedBy>Tony McGovern</cp:lastModifiedBy>
  <cp:revision>117</cp:revision>
  <dcterms:created xsi:type="dcterms:W3CDTF">2018-06-07T15:04:06Z</dcterms:created>
  <dcterms:modified xsi:type="dcterms:W3CDTF">2018-12-07T19:59:55Z</dcterms:modified>
</cp:coreProperties>
</file>

<file path=docProps/thumbnail.jpeg>
</file>